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6"/>
  </p:notesMasterIdLst>
  <p:handoutMasterIdLst>
    <p:handoutMasterId r:id="rId37"/>
  </p:handoutMasterIdLst>
  <p:sldIdLst>
    <p:sldId id="476" r:id="rId2"/>
    <p:sldId id="371" r:id="rId3"/>
    <p:sldId id="329" r:id="rId4"/>
    <p:sldId id="292" r:id="rId5"/>
    <p:sldId id="293" r:id="rId6"/>
    <p:sldId id="294" r:id="rId7"/>
    <p:sldId id="328" r:id="rId8"/>
    <p:sldId id="470" r:id="rId9"/>
    <p:sldId id="477" r:id="rId10"/>
    <p:sldId id="486" r:id="rId11"/>
    <p:sldId id="493" r:id="rId12"/>
    <p:sldId id="487" r:id="rId13"/>
    <p:sldId id="495" r:id="rId14"/>
    <p:sldId id="490" r:id="rId15"/>
    <p:sldId id="479" r:id="rId16"/>
    <p:sldId id="492" r:id="rId17"/>
    <p:sldId id="266" r:id="rId18"/>
    <p:sldId id="484" r:id="rId19"/>
    <p:sldId id="485" r:id="rId20"/>
    <p:sldId id="482" r:id="rId21"/>
    <p:sldId id="483" r:id="rId22"/>
    <p:sldId id="494" r:id="rId23"/>
    <p:sldId id="478" r:id="rId24"/>
    <p:sldId id="471" r:id="rId25"/>
    <p:sldId id="472" r:id="rId26"/>
    <p:sldId id="473" r:id="rId27"/>
    <p:sldId id="474" r:id="rId28"/>
    <p:sldId id="475" r:id="rId29"/>
    <p:sldId id="337" r:id="rId30"/>
    <p:sldId id="336" r:id="rId31"/>
    <p:sldId id="335" r:id="rId32"/>
    <p:sldId id="448" r:id="rId33"/>
    <p:sldId id="433" r:id="rId34"/>
    <p:sldId id="434" r:id="rId35"/>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660033"/>
    <a:srgbClr val="D261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28247-61DA-4C7D-B4CE-188ECD624CE3}" v="88" dt="2018-11-25T04:21:25.024"/>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79159" autoAdjust="0"/>
  </p:normalViewPr>
  <p:slideViewPr>
    <p:cSldViewPr snapToGrid="0" showGuides="1">
      <p:cViewPr varScale="1">
        <p:scale>
          <a:sx n="68" d="100"/>
          <a:sy n="68" d="100"/>
        </p:scale>
        <p:origin x="1776" y="38"/>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Kitchens" userId="c901ce2be0ee22e8" providerId="LiveId" clId="{22028247-61DA-4C7D-B4CE-188ECD624CE3}"/>
    <pc:docChg chg="undo redo custSel mod addSld delSld modSld sldOrd">
      <pc:chgData name="Steven Kitchens" userId="c901ce2be0ee22e8" providerId="LiveId" clId="{22028247-61DA-4C7D-B4CE-188ECD624CE3}" dt="2018-11-25T04:23:23.083" v="904" actId="1076"/>
      <pc:docMkLst>
        <pc:docMk/>
      </pc:docMkLst>
      <pc:sldChg chg="del">
        <pc:chgData name="Steven Kitchens" userId="c901ce2be0ee22e8" providerId="LiveId" clId="{22028247-61DA-4C7D-B4CE-188ECD624CE3}" dt="2018-11-25T04:20:48.171" v="887" actId="2696"/>
        <pc:sldMkLst>
          <pc:docMk/>
          <pc:sldMk cId="1870702401" sldId="413"/>
        </pc:sldMkLst>
      </pc:sldChg>
      <pc:sldChg chg="modSp ord">
        <pc:chgData name="Steven Kitchens" userId="c901ce2be0ee22e8" providerId="LiveId" clId="{22028247-61DA-4C7D-B4CE-188ECD624CE3}" dt="2018-11-25T04:09:43.469" v="659" actId="1076"/>
        <pc:sldMkLst>
          <pc:docMk/>
          <pc:sldMk cId="609699709" sldId="479"/>
        </pc:sldMkLst>
        <pc:spChg chg="mod">
          <ac:chgData name="Steven Kitchens" userId="c901ce2be0ee22e8" providerId="LiveId" clId="{22028247-61DA-4C7D-B4CE-188ECD624CE3}" dt="2018-11-25T04:09:43.469" v="659" actId="1076"/>
          <ac:spMkLst>
            <pc:docMk/>
            <pc:sldMk cId="609699709" sldId="479"/>
            <ac:spMk id="5" creationId="{86C4D944-28F3-4318-853A-9704BC796235}"/>
          </ac:spMkLst>
        </pc:spChg>
      </pc:sldChg>
      <pc:sldChg chg="ord">
        <pc:chgData name="Steven Kitchens" userId="c901ce2be0ee22e8" providerId="LiveId" clId="{22028247-61DA-4C7D-B4CE-188ECD624CE3}" dt="2018-11-25T04:20:37.709" v="886"/>
        <pc:sldMkLst>
          <pc:docMk/>
          <pc:sldMk cId="375634566" sldId="482"/>
        </pc:sldMkLst>
      </pc:sldChg>
      <pc:sldChg chg="ord">
        <pc:chgData name="Steven Kitchens" userId="c901ce2be0ee22e8" providerId="LiveId" clId="{22028247-61DA-4C7D-B4CE-188ECD624CE3}" dt="2018-11-25T04:20:37.709" v="886"/>
        <pc:sldMkLst>
          <pc:docMk/>
          <pc:sldMk cId="2777879735" sldId="483"/>
        </pc:sldMkLst>
      </pc:sldChg>
      <pc:sldChg chg="ord">
        <pc:chgData name="Steven Kitchens" userId="c901ce2be0ee22e8" providerId="LiveId" clId="{22028247-61DA-4C7D-B4CE-188ECD624CE3}" dt="2018-11-25T04:20:37.709" v="886"/>
        <pc:sldMkLst>
          <pc:docMk/>
          <pc:sldMk cId="4098871372" sldId="484"/>
        </pc:sldMkLst>
      </pc:sldChg>
      <pc:sldChg chg="ord">
        <pc:chgData name="Steven Kitchens" userId="c901ce2be0ee22e8" providerId="LiveId" clId="{22028247-61DA-4C7D-B4CE-188ECD624CE3}" dt="2018-11-25T04:20:37.709" v="886"/>
        <pc:sldMkLst>
          <pc:docMk/>
          <pc:sldMk cId="1225481665" sldId="485"/>
        </pc:sldMkLst>
      </pc:sldChg>
      <pc:sldChg chg="addSp delSp modSp add">
        <pc:chgData name="Steven Kitchens" userId="c901ce2be0ee22e8" providerId="LiveId" clId="{22028247-61DA-4C7D-B4CE-188ECD624CE3}" dt="2018-11-25T04:21:25.023" v="891" actId="12788"/>
        <pc:sldMkLst>
          <pc:docMk/>
          <pc:sldMk cId="1670159583" sldId="486"/>
        </pc:sldMkLst>
        <pc:spChg chg="add del">
          <ac:chgData name="Steven Kitchens" userId="c901ce2be0ee22e8" providerId="LiveId" clId="{22028247-61DA-4C7D-B4CE-188ECD624CE3}" dt="2018-11-25T03:00:26.642" v="2"/>
          <ac:spMkLst>
            <pc:docMk/>
            <pc:sldMk cId="1670159583" sldId="486"/>
            <ac:spMk id="4" creationId="{2D19B34B-C41B-4D84-860A-1F06BB6D1A0F}"/>
          </ac:spMkLst>
        </pc:spChg>
        <pc:spChg chg="add del">
          <ac:chgData name="Steven Kitchens" userId="c901ce2be0ee22e8" providerId="LiveId" clId="{22028247-61DA-4C7D-B4CE-188ECD624CE3}" dt="2018-11-25T03:00:26.642" v="2"/>
          <ac:spMkLst>
            <pc:docMk/>
            <pc:sldMk cId="1670159583" sldId="486"/>
            <ac:spMk id="10" creationId="{9951F3D0-4FAD-4166-8C95-BB508DDBB5FC}"/>
          </ac:spMkLst>
        </pc:spChg>
        <pc:spChg chg="add del">
          <ac:chgData name="Steven Kitchens" userId="c901ce2be0ee22e8" providerId="LiveId" clId="{22028247-61DA-4C7D-B4CE-188ECD624CE3}" dt="2018-11-25T03:05:18.877" v="8"/>
          <ac:spMkLst>
            <pc:docMk/>
            <pc:sldMk cId="1670159583" sldId="486"/>
            <ac:spMk id="13" creationId="{50A60A6E-0E44-4A13-B8FF-A6E4F4776D82}"/>
          </ac:spMkLst>
        </pc:spChg>
        <pc:spChg chg="add del">
          <ac:chgData name="Steven Kitchens" userId="c901ce2be0ee22e8" providerId="LiveId" clId="{22028247-61DA-4C7D-B4CE-188ECD624CE3}" dt="2018-11-25T03:05:18.877" v="8"/>
          <ac:spMkLst>
            <pc:docMk/>
            <pc:sldMk cId="1670159583" sldId="486"/>
            <ac:spMk id="19" creationId="{157D4957-436D-428C-AE57-5DAD0D112CC8}"/>
          </ac:spMkLst>
        </pc:spChg>
        <pc:spChg chg="add del mod">
          <ac:chgData name="Steven Kitchens" userId="c901ce2be0ee22e8" providerId="LiveId" clId="{22028247-61DA-4C7D-B4CE-188ECD624CE3}" dt="2018-11-25T04:21:13.028" v="889" actId="478"/>
          <ac:spMkLst>
            <pc:docMk/>
            <pc:sldMk cId="1670159583" sldId="486"/>
            <ac:spMk id="24" creationId="{36331F3D-1A43-4FC2-AC37-EC2F2F62814A}"/>
          </ac:spMkLst>
        </pc:spChg>
        <pc:spChg chg="add del mod">
          <ac:chgData name="Steven Kitchens" userId="c901ce2be0ee22e8" providerId="LiveId" clId="{22028247-61DA-4C7D-B4CE-188ECD624CE3}" dt="2018-11-25T04:21:13.028" v="889" actId="478"/>
          <ac:spMkLst>
            <pc:docMk/>
            <pc:sldMk cId="1670159583" sldId="486"/>
            <ac:spMk id="25" creationId="{EF078194-8F52-42A8-A901-AEF87AE91CE0}"/>
          </ac:spMkLst>
        </pc:spChg>
        <pc:spChg chg="add mod">
          <ac:chgData name="Steven Kitchens" userId="c901ce2be0ee22e8" providerId="LiveId" clId="{22028247-61DA-4C7D-B4CE-188ECD624CE3}" dt="2018-11-25T03:37:28.153" v="177" actId="14100"/>
          <ac:spMkLst>
            <pc:docMk/>
            <pc:sldMk cId="1670159583" sldId="486"/>
            <ac:spMk id="26" creationId="{154C1F9F-7F5F-45C0-8E8D-4CABC2CE466C}"/>
          </ac:spMkLst>
        </pc:spChg>
        <pc:grpChg chg="add del mod">
          <ac:chgData name="Steven Kitchens" userId="c901ce2be0ee22e8" providerId="LiveId" clId="{22028247-61DA-4C7D-B4CE-188ECD624CE3}" dt="2018-11-25T03:00:26.642" v="2"/>
          <ac:grpSpMkLst>
            <pc:docMk/>
            <pc:sldMk cId="1670159583" sldId="486"/>
            <ac:grpSpMk id="5" creationId="{DC42D1F7-E71E-4A8F-988A-5349835AFB5E}"/>
          </ac:grpSpMkLst>
        </pc:grpChg>
        <pc:grpChg chg="add del mod">
          <ac:chgData name="Steven Kitchens" userId="c901ce2be0ee22e8" providerId="LiveId" clId="{22028247-61DA-4C7D-B4CE-188ECD624CE3}" dt="2018-11-25T03:05:18.877" v="8"/>
          <ac:grpSpMkLst>
            <pc:docMk/>
            <pc:sldMk cId="1670159583" sldId="486"/>
            <ac:grpSpMk id="14" creationId="{7D735C29-341D-4F99-BC37-1332958F8256}"/>
          </ac:grpSpMkLst>
        </pc:grpChg>
        <pc:graphicFrameChg chg="add del">
          <ac:chgData name="Steven Kitchens" userId="c901ce2be0ee22e8" providerId="LiveId" clId="{22028247-61DA-4C7D-B4CE-188ECD624CE3}" dt="2018-11-25T03:00:26.642" v="2"/>
          <ac:graphicFrameMkLst>
            <pc:docMk/>
            <pc:sldMk cId="1670159583" sldId="486"/>
            <ac:graphicFrameMk id="2" creationId="{372D6C16-502C-4305-A4BF-2CCEBE57F979}"/>
          </ac:graphicFrameMkLst>
        </pc:graphicFrameChg>
        <pc:graphicFrameChg chg="add del">
          <ac:chgData name="Steven Kitchens" userId="c901ce2be0ee22e8" providerId="LiveId" clId="{22028247-61DA-4C7D-B4CE-188ECD624CE3}" dt="2018-11-25T03:00:26.642" v="2"/>
          <ac:graphicFrameMkLst>
            <pc:docMk/>
            <pc:sldMk cId="1670159583" sldId="486"/>
            <ac:graphicFrameMk id="3" creationId="{F4521481-672D-4A30-8B1D-90ECE877CFDB}"/>
          </ac:graphicFrameMkLst>
        </pc:graphicFrameChg>
        <pc:graphicFrameChg chg="add del">
          <ac:chgData name="Steven Kitchens" userId="c901ce2be0ee22e8" providerId="LiveId" clId="{22028247-61DA-4C7D-B4CE-188ECD624CE3}" dt="2018-11-25T03:05:18.877" v="8"/>
          <ac:graphicFrameMkLst>
            <pc:docMk/>
            <pc:sldMk cId="1670159583" sldId="486"/>
            <ac:graphicFrameMk id="12" creationId="{FC5F35BA-6F4B-4CB4-8DE6-F67BA22C2728}"/>
          </ac:graphicFrameMkLst>
        </pc:graphicFrameChg>
        <pc:graphicFrameChg chg="add del mod modGraphic">
          <ac:chgData name="Steven Kitchens" userId="c901ce2be0ee22e8" providerId="LiveId" clId="{22028247-61DA-4C7D-B4CE-188ECD624CE3}" dt="2018-11-25T04:21:13.028" v="889" actId="478"/>
          <ac:graphicFrameMkLst>
            <pc:docMk/>
            <pc:sldMk cId="1670159583" sldId="486"/>
            <ac:graphicFrameMk id="21" creationId="{B57FA079-9913-434B-9B57-6044EDCAD226}"/>
          </ac:graphicFrameMkLst>
        </pc:graphicFrameChg>
        <pc:graphicFrameChg chg="add del">
          <ac:chgData name="Steven Kitchens" userId="c901ce2be0ee22e8" providerId="LiveId" clId="{22028247-61DA-4C7D-B4CE-188ECD624CE3}" dt="2018-11-25T03:28:20.292" v="104"/>
          <ac:graphicFrameMkLst>
            <pc:docMk/>
            <pc:sldMk cId="1670159583" sldId="486"/>
            <ac:graphicFrameMk id="22" creationId="{0F9F086E-47AA-4897-AB64-01F59C81FC64}"/>
          </ac:graphicFrameMkLst>
        </pc:graphicFrameChg>
        <pc:graphicFrameChg chg="add del mod modGraphic">
          <ac:chgData name="Steven Kitchens" userId="c901ce2be0ee22e8" providerId="LiveId" clId="{22028247-61DA-4C7D-B4CE-188ECD624CE3}" dt="2018-11-25T04:21:13.028" v="889" actId="478"/>
          <ac:graphicFrameMkLst>
            <pc:docMk/>
            <pc:sldMk cId="1670159583" sldId="486"/>
            <ac:graphicFrameMk id="23" creationId="{0C10F516-08E5-49E3-AE7B-69A716EE633D}"/>
          </ac:graphicFrameMkLst>
        </pc:graphicFrameChg>
        <pc:graphicFrameChg chg="add del mod modGraphic">
          <ac:chgData name="Steven Kitchens" userId="c901ce2be0ee22e8" providerId="LiveId" clId="{22028247-61DA-4C7D-B4CE-188ECD624CE3}" dt="2018-11-25T04:21:13.028" v="889" actId="478"/>
          <ac:graphicFrameMkLst>
            <pc:docMk/>
            <pc:sldMk cId="1670159583" sldId="486"/>
            <ac:graphicFrameMk id="27" creationId="{7EC23D94-CF8A-4E7C-9FEE-18266BDA3058}"/>
          </ac:graphicFrameMkLst>
        </pc:graphicFrameChg>
        <pc:picChg chg="add del mod">
          <ac:chgData name="Steven Kitchens" userId="c901ce2be0ee22e8" providerId="LiveId" clId="{22028247-61DA-4C7D-B4CE-188ECD624CE3}" dt="2018-11-25T03:05:13.630" v="6" actId="478"/>
          <ac:picMkLst>
            <pc:docMk/>
            <pc:sldMk cId="1670159583" sldId="486"/>
            <ac:picMk id="11" creationId="{84AD7BB6-FB02-45AB-A858-D29ACF0E0BF7}"/>
          </ac:picMkLst>
        </pc:picChg>
        <pc:picChg chg="add mod">
          <ac:chgData name="Steven Kitchens" userId="c901ce2be0ee22e8" providerId="LiveId" clId="{22028247-61DA-4C7D-B4CE-188ECD624CE3}" dt="2018-11-25T04:21:25.023" v="891" actId="12788"/>
          <ac:picMkLst>
            <pc:docMk/>
            <pc:sldMk cId="1670159583" sldId="486"/>
            <ac:picMk id="20" creationId="{B5D7AE23-D60D-48B1-A639-706B5DF1A9C4}"/>
          </ac:picMkLst>
        </pc:picChg>
      </pc:sldChg>
      <pc:sldChg chg="addSp delSp modSp add mod setBg">
        <pc:chgData name="Steven Kitchens" userId="c901ce2be0ee22e8" providerId="LiveId" clId="{22028247-61DA-4C7D-B4CE-188ECD624CE3}" dt="2018-11-25T04:17:51.879" v="822"/>
        <pc:sldMkLst>
          <pc:docMk/>
          <pc:sldMk cId="3392869278" sldId="487"/>
        </pc:sldMkLst>
        <pc:spChg chg="add mod">
          <ac:chgData name="Steven Kitchens" userId="c901ce2be0ee22e8" providerId="LiveId" clId="{22028247-61DA-4C7D-B4CE-188ECD624CE3}" dt="2018-11-25T03:39:42.509" v="204" actId="26606"/>
          <ac:spMkLst>
            <pc:docMk/>
            <pc:sldMk cId="3392869278" sldId="487"/>
            <ac:spMk id="2" creationId="{2809FA5E-F66A-46F9-96AF-54E0F8C33683}"/>
          </ac:spMkLst>
        </pc:spChg>
        <pc:spChg chg="add del mod">
          <ac:chgData name="Steven Kitchens" userId="c901ce2be0ee22e8" providerId="LiveId" clId="{22028247-61DA-4C7D-B4CE-188ECD624CE3}" dt="2018-11-25T04:17:51.879" v="822"/>
          <ac:spMkLst>
            <pc:docMk/>
            <pc:sldMk cId="3392869278" sldId="487"/>
            <ac:spMk id="4" creationId="{745CCDDC-C654-4349-BE0A-55F1186B7905}"/>
          </ac:spMkLst>
        </pc:spChg>
        <pc:spChg chg="add">
          <ac:chgData name="Steven Kitchens" userId="c901ce2be0ee22e8" providerId="LiveId" clId="{22028247-61DA-4C7D-B4CE-188ECD624CE3}" dt="2018-11-25T03:39:42.509" v="204" actId="26606"/>
          <ac:spMkLst>
            <pc:docMk/>
            <pc:sldMk cId="3392869278" sldId="487"/>
            <ac:spMk id="8" creationId="{AB45A142-4255-493C-8284-5D566C121B10}"/>
          </ac:spMkLst>
        </pc:spChg>
        <pc:graphicFrameChg chg="add mod modGraphic">
          <ac:chgData name="Steven Kitchens" userId="c901ce2be0ee22e8" providerId="LiveId" clId="{22028247-61DA-4C7D-B4CE-188ECD624CE3}" dt="2018-11-25T04:07:13.824" v="644" actId="1036"/>
          <ac:graphicFrameMkLst>
            <pc:docMk/>
            <pc:sldMk cId="3392869278" sldId="487"/>
            <ac:graphicFrameMk id="6" creationId="{BE8A5018-7FA2-4344-8FB7-CA5394866EDD}"/>
          </ac:graphicFrameMkLst>
        </pc:graphicFrameChg>
        <pc:picChg chg="add mod">
          <ac:chgData name="Steven Kitchens" userId="c901ce2be0ee22e8" providerId="LiveId" clId="{22028247-61DA-4C7D-B4CE-188ECD624CE3}" dt="2018-11-25T04:07:05.745" v="620" actId="1035"/>
          <ac:picMkLst>
            <pc:docMk/>
            <pc:sldMk cId="3392869278" sldId="487"/>
            <ac:picMk id="3" creationId="{F5400CE8-4343-4DBA-94F1-0EC3A1EA1D2D}"/>
          </ac:picMkLst>
        </pc:picChg>
        <pc:cxnChg chg="add">
          <ac:chgData name="Steven Kitchens" userId="c901ce2be0ee22e8" providerId="LiveId" clId="{22028247-61DA-4C7D-B4CE-188ECD624CE3}" dt="2018-11-25T03:39:42.509" v="204" actId="26606"/>
          <ac:cxnSpMkLst>
            <pc:docMk/>
            <pc:sldMk cId="3392869278" sldId="487"/>
            <ac:cxnSpMk id="10" creationId="{38FB9660-F42F-4313-BBC4-47C007FE484C}"/>
          </ac:cxnSpMkLst>
        </pc:cxnChg>
      </pc:sldChg>
      <pc:sldChg chg="addSp delSp modSp add ord">
        <pc:chgData name="Steven Kitchens" userId="c901ce2be0ee22e8" providerId="LiveId" clId="{22028247-61DA-4C7D-B4CE-188ECD624CE3}" dt="2018-11-25T04:02:27.392" v="546"/>
        <pc:sldMkLst>
          <pc:docMk/>
          <pc:sldMk cId="4195808262" sldId="488"/>
        </pc:sldMkLst>
        <pc:spChg chg="add mod">
          <ac:chgData name="Steven Kitchens" userId="c901ce2be0ee22e8" providerId="LiveId" clId="{22028247-61DA-4C7D-B4CE-188ECD624CE3}" dt="2018-11-25T04:02:05.973" v="545" actId="1038"/>
          <ac:spMkLst>
            <pc:docMk/>
            <pc:sldMk cId="4195808262" sldId="488"/>
            <ac:spMk id="7" creationId="{19DD5EE1-2668-44A5-AC17-AE9033C68824}"/>
          </ac:spMkLst>
        </pc:spChg>
        <pc:spChg chg="add mod">
          <ac:chgData name="Steven Kitchens" userId="c901ce2be0ee22e8" providerId="LiveId" clId="{22028247-61DA-4C7D-B4CE-188ECD624CE3}" dt="2018-11-25T04:02:05.973" v="545" actId="1038"/>
          <ac:spMkLst>
            <pc:docMk/>
            <pc:sldMk cId="4195808262" sldId="488"/>
            <ac:spMk id="8" creationId="{503544EF-7B60-44F0-B0C8-C349DE8EA0C4}"/>
          </ac:spMkLst>
        </pc:spChg>
        <pc:spChg chg="add mod">
          <ac:chgData name="Steven Kitchens" userId="c901ce2be0ee22e8" providerId="LiveId" clId="{22028247-61DA-4C7D-B4CE-188ECD624CE3}" dt="2018-11-25T04:02:05.973" v="545" actId="1038"/>
          <ac:spMkLst>
            <pc:docMk/>
            <pc:sldMk cId="4195808262" sldId="488"/>
            <ac:spMk id="9" creationId="{C95786CF-0DBE-462A-957D-893D80B5CC2A}"/>
          </ac:spMkLst>
        </pc:spChg>
        <pc:spChg chg="add mod">
          <ac:chgData name="Steven Kitchens" userId="c901ce2be0ee22e8" providerId="LiveId" clId="{22028247-61DA-4C7D-B4CE-188ECD624CE3}" dt="2018-11-25T04:02:05.973" v="545" actId="1038"/>
          <ac:spMkLst>
            <pc:docMk/>
            <pc:sldMk cId="4195808262" sldId="488"/>
            <ac:spMk id="10" creationId="{F2690952-FF0D-465C-B6F0-E1BDAB724320}"/>
          </ac:spMkLst>
        </pc:spChg>
        <pc:spChg chg="add mod">
          <ac:chgData name="Steven Kitchens" userId="c901ce2be0ee22e8" providerId="LiveId" clId="{22028247-61DA-4C7D-B4CE-188ECD624CE3}" dt="2018-11-25T04:02:05.973" v="545" actId="1038"/>
          <ac:spMkLst>
            <pc:docMk/>
            <pc:sldMk cId="4195808262" sldId="488"/>
            <ac:spMk id="11" creationId="{B05CA7BA-4581-4C04-A298-0D35D381F5E1}"/>
          </ac:spMkLst>
        </pc:spChg>
        <pc:spChg chg="add mod">
          <ac:chgData name="Steven Kitchens" userId="c901ce2be0ee22e8" providerId="LiveId" clId="{22028247-61DA-4C7D-B4CE-188ECD624CE3}" dt="2018-11-25T04:02:05.973" v="545" actId="1038"/>
          <ac:spMkLst>
            <pc:docMk/>
            <pc:sldMk cId="4195808262" sldId="488"/>
            <ac:spMk id="12" creationId="{F3635EB1-714A-433A-BDBE-EF0F9D59DC71}"/>
          </ac:spMkLst>
        </pc:spChg>
        <pc:spChg chg="add mod">
          <ac:chgData name="Steven Kitchens" userId="c901ce2be0ee22e8" providerId="LiveId" clId="{22028247-61DA-4C7D-B4CE-188ECD624CE3}" dt="2018-11-25T04:02:05.973" v="545" actId="1038"/>
          <ac:spMkLst>
            <pc:docMk/>
            <pc:sldMk cId="4195808262" sldId="488"/>
            <ac:spMk id="13" creationId="{D7C21426-A074-48EB-BB3E-334221A5989E}"/>
          </ac:spMkLst>
        </pc:spChg>
        <pc:spChg chg="add mod">
          <ac:chgData name="Steven Kitchens" userId="c901ce2be0ee22e8" providerId="LiveId" clId="{22028247-61DA-4C7D-B4CE-188ECD624CE3}" dt="2018-11-25T04:02:05.973" v="545" actId="1038"/>
          <ac:spMkLst>
            <pc:docMk/>
            <pc:sldMk cId="4195808262" sldId="488"/>
            <ac:spMk id="14" creationId="{78F8FE98-7343-4C35-8925-159DE96D1749}"/>
          </ac:spMkLst>
        </pc:spChg>
        <pc:spChg chg="add mod">
          <ac:chgData name="Steven Kitchens" userId="c901ce2be0ee22e8" providerId="LiveId" clId="{22028247-61DA-4C7D-B4CE-188ECD624CE3}" dt="2018-11-25T04:02:05.973" v="545" actId="1038"/>
          <ac:spMkLst>
            <pc:docMk/>
            <pc:sldMk cId="4195808262" sldId="488"/>
            <ac:spMk id="15" creationId="{492908FA-B44D-45D4-8451-DF7D97DD997C}"/>
          </ac:spMkLst>
        </pc:spChg>
        <pc:spChg chg="add mod">
          <ac:chgData name="Steven Kitchens" userId="c901ce2be0ee22e8" providerId="LiveId" clId="{22028247-61DA-4C7D-B4CE-188ECD624CE3}" dt="2018-11-25T04:02:05.973" v="545" actId="1038"/>
          <ac:spMkLst>
            <pc:docMk/>
            <pc:sldMk cId="4195808262" sldId="488"/>
            <ac:spMk id="16" creationId="{C70F42A9-CC8B-453E-B8EE-BCF7BCAD1598}"/>
          </ac:spMkLst>
        </pc:spChg>
        <pc:spChg chg="add mod">
          <ac:chgData name="Steven Kitchens" userId="c901ce2be0ee22e8" providerId="LiveId" clId="{22028247-61DA-4C7D-B4CE-188ECD624CE3}" dt="2018-11-25T04:02:05.973" v="545" actId="1038"/>
          <ac:spMkLst>
            <pc:docMk/>
            <pc:sldMk cId="4195808262" sldId="488"/>
            <ac:spMk id="17" creationId="{D544E69A-1EB9-4767-AD07-79EA8B730499}"/>
          </ac:spMkLst>
        </pc:spChg>
        <pc:spChg chg="add mod">
          <ac:chgData name="Steven Kitchens" userId="c901ce2be0ee22e8" providerId="LiveId" clId="{22028247-61DA-4C7D-B4CE-188ECD624CE3}" dt="2018-11-25T04:02:05.973" v="545" actId="1038"/>
          <ac:spMkLst>
            <pc:docMk/>
            <pc:sldMk cId="4195808262" sldId="488"/>
            <ac:spMk id="18" creationId="{E9E0691E-D90C-4DB6-93A7-8A95DE379214}"/>
          </ac:spMkLst>
        </pc:spChg>
        <pc:spChg chg="add mod">
          <ac:chgData name="Steven Kitchens" userId="c901ce2be0ee22e8" providerId="LiveId" clId="{22028247-61DA-4C7D-B4CE-188ECD624CE3}" dt="2018-11-25T04:02:05.973" v="545" actId="1038"/>
          <ac:spMkLst>
            <pc:docMk/>
            <pc:sldMk cId="4195808262" sldId="488"/>
            <ac:spMk id="19" creationId="{B7078367-6458-45C2-BD84-AB817FFF9E2F}"/>
          </ac:spMkLst>
        </pc:spChg>
        <pc:spChg chg="add mod">
          <ac:chgData name="Steven Kitchens" userId="c901ce2be0ee22e8" providerId="LiveId" clId="{22028247-61DA-4C7D-B4CE-188ECD624CE3}" dt="2018-11-25T04:02:05.973" v="545" actId="1038"/>
          <ac:spMkLst>
            <pc:docMk/>
            <pc:sldMk cId="4195808262" sldId="488"/>
            <ac:spMk id="20" creationId="{CC44BD6E-D19F-4F6F-AA3F-1A06BFAF0EB3}"/>
          </ac:spMkLst>
        </pc:spChg>
        <pc:spChg chg="add mod">
          <ac:chgData name="Steven Kitchens" userId="c901ce2be0ee22e8" providerId="LiveId" clId="{22028247-61DA-4C7D-B4CE-188ECD624CE3}" dt="2018-11-25T04:02:05.973" v="545" actId="1038"/>
          <ac:spMkLst>
            <pc:docMk/>
            <pc:sldMk cId="4195808262" sldId="488"/>
            <ac:spMk id="21" creationId="{121D1EBD-8679-486B-9F3C-A0175569C54C}"/>
          </ac:spMkLst>
        </pc:spChg>
        <pc:spChg chg="add mod">
          <ac:chgData name="Steven Kitchens" userId="c901ce2be0ee22e8" providerId="LiveId" clId="{22028247-61DA-4C7D-B4CE-188ECD624CE3}" dt="2018-11-25T04:02:05.973" v="545" actId="1038"/>
          <ac:spMkLst>
            <pc:docMk/>
            <pc:sldMk cId="4195808262" sldId="488"/>
            <ac:spMk id="22" creationId="{C2A4D874-08F4-4C67-A403-01AB0F4D711D}"/>
          </ac:spMkLst>
        </pc:spChg>
        <pc:picChg chg="add del">
          <ac:chgData name="Steven Kitchens" userId="c901ce2be0ee22e8" providerId="LiveId" clId="{22028247-61DA-4C7D-B4CE-188ECD624CE3}" dt="2018-11-25T03:47:54.634" v="211" actId="478"/>
          <ac:picMkLst>
            <pc:docMk/>
            <pc:sldMk cId="4195808262" sldId="488"/>
            <ac:picMk id="2" creationId="{262BE5F7-422E-47F5-8B9F-6A2F29117C16}"/>
          </ac:picMkLst>
        </pc:picChg>
        <pc:picChg chg="add del mod">
          <ac:chgData name="Steven Kitchens" userId="c901ce2be0ee22e8" providerId="LiveId" clId="{22028247-61DA-4C7D-B4CE-188ECD624CE3}" dt="2018-11-25T03:48:02.228" v="213" actId="478"/>
          <ac:picMkLst>
            <pc:docMk/>
            <pc:sldMk cId="4195808262" sldId="488"/>
            <ac:picMk id="3" creationId="{7E2509DC-A301-4603-88D0-69AB00990D05}"/>
          </ac:picMkLst>
        </pc:picChg>
        <pc:picChg chg="add del">
          <ac:chgData name="Steven Kitchens" userId="c901ce2be0ee22e8" providerId="LiveId" clId="{22028247-61DA-4C7D-B4CE-188ECD624CE3}" dt="2018-11-25T03:50:30.504" v="216" actId="478"/>
          <ac:picMkLst>
            <pc:docMk/>
            <pc:sldMk cId="4195808262" sldId="488"/>
            <ac:picMk id="4" creationId="{9CC83489-6277-4B5E-A7BD-D01BC0C62BC9}"/>
          </ac:picMkLst>
        </pc:picChg>
        <pc:picChg chg="add del">
          <ac:chgData name="Steven Kitchens" userId="c901ce2be0ee22e8" providerId="LiveId" clId="{22028247-61DA-4C7D-B4CE-188ECD624CE3}" dt="2018-11-25T03:48:17.150" v="215" actId="478"/>
          <ac:picMkLst>
            <pc:docMk/>
            <pc:sldMk cId="4195808262" sldId="488"/>
            <ac:picMk id="5" creationId="{1F64630E-1AFB-4BC4-8B84-727137366865}"/>
          </ac:picMkLst>
        </pc:picChg>
        <pc:picChg chg="add mod">
          <ac:chgData name="Steven Kitchens" userId="c901ce2be0ee22e8" providerId="LiveId" clId="{22028247-61DA-4C7D-B4CE-188ECD624CE3}" dt="2018-11-25T03:55:24.616" v="274" actId="1076"/>
          <ac:picMkLst>
            <pc:docMk/>
            <pc:sldMk cId="4195808262" sldId="488"/>
            <ac:picMk id="6" creationId="{1BFAEA7F-3426-4C9F-9C12-72BE4112400A}"/>
          </ac:picMkLst>
        </pc:picChg>
      </pc:sldChg>
      <pc:sldChg chg="addSp modSp add">
        <pc:chgData name="Steven Kitchens" userId="c901ce2be0ee22e8" providerId="LiveId" clId="{22028247-61DA-4C7D-B4CE-188ECD624CE3}" dt="2018-11-25T04:03:03.221" v="555" actId="20577"/>
        <pc:sldMkLst>
          <pc:docMk/>
          <pc:sldMk cId="2900704898" sldId="489"/>
        </pc:sldMkLst>
        <pc:spChg chg="add mod">
          <ac:chgData name="Steven Kitchens" userId="c901ce2be0ee22e8" providerId="LiveId" clId="{22028247-61DA-4C7D-B4CE-188ECD624CE3}" dt="2018-11-25T04:03:03.221" v="555" actId="20577"/>
          <ac:spMkLst>
            <pc:docMk/>
            <pc:sldMk cId="2900704898" sldId="489"/>
            <ac:spMk id="3" creationId="{CDECA483-F684-4F89-8846-91161AA6B50A}"/>
          </ac:spMkLst>
        </pc:spChg>
        <pc:picChg chg="add mod">
          <ac:chgData name="Steven Kitchens" userId="c901ce2be0ee22e8" providerId="LiveId" clId="{22028247-61DA-4C7D-B4CE-188ECD624CE3}" dt="2018-11-25T04:02:48.799" v="550" actId="1076"/>
          <ac:picMkLst>
            <pc:docMk/>
            <pc:sldMk cId="2900704898" sldId="489"/>
            <ac:picMk id="2" creationId="{E589CA1A-E1C1-47EE-88F9-7957499F6D52}"/>
          </ac:picMkLst>
        </pc:picChg>
      </pc:sldChg>
      <pc:sldChg chg="addSp delSp modSp add">
        <pc:chgData name="Steven Kitchens" userId="c901ce2be0ee22e8" providerId="LiveId" clId="{22028247-61DA-4C7D-B4CE-188ECD624CE3}" dt="2018-11-25T04:08:01.736" v="653" actId="1076"/>
        <pc:sldMkLst>
          <pc:docMk/>
          <pc:sldMk cId="1387599883" sldId="490"/>
        </pc:sldMkLst>
        <pc:spChg chg="mod">
          <ac:chgData name="Steven Kitchens" userId="c901ce2be0ee22e8" providerId="LiveId" clId="{22028247-61DA-4C7D-B4CE-188ECD624CE3}" dt="2018-11-25T04:04:54.029" v="581" actId="20577"/>
          <ac:spMkLst>
            <pc:docMk/>
            <pc:sldMk cId="1387599883" sldId="490"/>
            <ac:spMk id="3" creationId="{CDECA483-F684-4F89-8846-91161AA6B50A}"/>
          </ac:spMkLst>
        </pc:spChg>
        <pc:spChg chg="add del mod">
          <ac:chgData name="Steven Kitchens" userId="c901ce2be0ee22e8" providerId="LiveId" clId="{22028247-61DA-4C7D-B4CE-188ECD624CE3}" dt="2018-11-25T04:05:32.480" v="584" actId="478"/>
          <ac:spMkLst>
            <pc:docMk/>
            <pc:sldMk cId="1387599883" sldId="490"/>
            <ac:spMk id="5" creationId="{C41B4A66-0C87-416E-9DB8-F3554849181B}"/>
          </ac:spMkLst>
        </pc:spChg>
        <pc:graphicFrameChg chg="add mod modGraphic">
          <ac:chgData name="Steven Kitchens" userId="c901ce2be0ee22e8" providerId="LiveId" clId="{22028247-61DA-4C7D-B4CE-188ECD624CE3}" dt="2018-11-25T04:08:01.736" v="653" actId="1076"/>
          <ac:graphicFrameMkLst>
            <pc:docMk/>
            <pc:sldMk cId="1387599883" sldId="490"/>
            <ac:graphicFrameMk id="7" creationId="{C98424D3-6447-4FCE-9F77-C5DA8B1B5019}"/>
          </ac:graphicFrameMkLst>
        </pc:graphicFrameChg>
        <pc:picChg chg="del">
          <ac:chgData name="Steven Kitchens" userId="c901ce2be0ee22e8" providerId="LiveId" clId="{22028247-61DA-4C7D-B4CE-188ECD624CE3}" dt="2018-11-25T04:04:26.797" v="557" actId="478"/>
          <ac:picMkLst>
            <pc:docMk/>
            <pc:sldMk cId="1387599883" sldId="490"/>
            <ac:picMk id="2" creationId="{E589CA1A-E1C1-47EE-88F9-7957499F6D52}"/>
          </ac:picMkLst>
        </pc:picChg>
        <pc:picChg chg="add">
          <ac:chgData name="Steven Kitchens" userId="c901ce2be0ee22e8" providerId="LiveId" clId="{22028247-61DA-4C7D-B4CE-188ECD624CE3}" dt="2018-11-25T04:04:29.836" v="558"/>
          <ac:picMkLst>
            <pc:docMk/>
            <pc:sldMk cId="1387599883" sldId="490"/>
            <ac:picMk id="4" creationId="{41FF1776-CE9F-463F-8B66-B1B562507C5D}"/>
          </ac:picMkLst>
        </pc:picChg>
        <pc:picChg chg="add del mod">
          <ac:chgData name="Steven Kitchens" userId="c901ce2be0ee22e8" providerId="LiveId" clId="{22028247-61DA-4C7D-B4CE-188ECD624CE3}" dt="2018-11-25T04:07:37.268" v="649" actId="478"/>
          <ac:picMkLst>
            <pc:docMk/>
            <pc:sldMk cId="1387599883" sldId="490"/>
            <ac:picMk id="6" creationId="{F8A55036-115D-4206-89BE-877DC2881D6D}"/>
          </ac:picMkLst>
        </pc:picChg>
      </pc:sldChg>
      <pc:sldChg chg="modSp add">
        <pc:chgData name="Steven Kitchens" userId="c901ce2be0ee22e8" providerId="LiveId" clId="{22028247-61DA-4C7D-B4CE-188ECD624CE3}" dt="2018-11-25T04:09:25.169" v="657" actId="1076"/>
        <pc:sldMkLst>
          <pc:docMk/>
          <pc:sldMk cId="3856955188" sldId="491"/>
        </pc:sldMkLst>
        <pc:spChg chg="mod">
          <ac:chgData name="Steven Kitchens" userId="c901ce2be0ee22e8" providerId="LiveId" clId="{22028247-61DA-4C7D-B4CE-188ECD624CE3}" dt="2018-11-25T04:09:25.169" v="657" actId="1076"/>
          <ac:spMkLst>
            <pc:docMk/>
            <pc:sldMk cId="3856955188" sldId="491"/>
            <ac:spMk id="3" creationId="{CDECA483-F684-4F89-8846-91161AA6B50A}"/>
          </ac:spMkLst>
        </pc:spChg>
        <pc:graphicFrameChg chg="mod">
          <ac:chgData name="Steven Kitchens" userId="c901ce2be0ee22e8" providerId="LiveId" clId="{22028247-61DA-4C7D-B4CE-188ECD624CE3}" dt="2018-11-25T04:09:19.450" v="656" actId="1076"/>
          <ac:graphicFrameMkLst>
            <pc:docMk/>
            <pc:sldMk cId="3856955188" sldId="491"/>
            <ac:graphicFrameMk id="7" creationId="{C98424D3-6447-4FCE-9F77-C5DA8B1B5019}"/>
          </ac:graphicFrameMkLst>
        </pc:graphicFrameChg>
      </pc:sldChg>
      <pc:sldChg chg="addSp delSp modSp add">
        <pc:chgData name="Steven Kitchens" userId="c901ce2be0ee22e8" providerId="LiveId" clId="{22028247-61DA-4C7D-B4CE-188ECD624CE3}" dt="2018-11-25T04:20:14.322" v="885" actId="313"/>
        <pc:sldMkLst>
          <pc:docMk/>
          <pc:sldMk cId="1740249598" sldId="492"/>
        </pc:sldMkLst>
        <pc:spChg chg="add mod">
          <ac:chgData name="Steven Kitchens" userId="c901ce2be0ee22e8" providerId="LiveId" clId="{22028247-61DA-4C7D-B4CE-188ECD624CE3}" dt="2018-11-25T04:20:14.322" v="885" actId="313"/>
          <ac:spMkLst>
            <pc:docMk/>
            <pc:sldMk cId="1740249598" sldId="492"/>
            <ac:spMk id="4" creationId="{E3E7800B-B104-4A68-B242-88C435DAB806}"/>
          </ac:spMkLst>
        </pc:spChg>
        <pc:spChg chg="mod">
          <ac:chgData name="Steven Kitchens" userId="c901ce2be0ee22e8" providerId="LiveId" clId="{22028247-61DA-4C7D-B4CE-188ECD624CE3}" dt="2018-11-25T04:10:19.450" v="683" actId="20577"/>
          <ac:spMkLst>
            <pc:docMk/>
            <pc:sldMk cId="1740249598" sldId="492"/>
            <ac:spMk id="5" creationId="{86C4D944-28F3-4318-853A-9704BC796235}"/>
          </ac:spMkLst>
        </pc:spChg>
        <pc:spChg chg="add mod">
          <ac:chgData name="Steven Kitchens" userId="c901ce2be0ee22e8" providerId="LiveId" clId="{22028247-61DA-4C7D-B4CE-188ECD624CE3}" dt="2018-11-25T04:20:02.813" v="884" actId="113"/>
          <ac:spMkLst>
            <pc:docMk/>
            <pc:sldMk cId="1740249598" sldId="492"/>
            <ac:spMk id="7" creationId="{5B7C9C0D-B6F1-4988-AABA-1710478BB184}"/>
          </ac:spMkLst>
        </pc:spChg>
        <pc:graphicFrameChg chg="del">
          <ac:chgData name="Steven Kitchens" userId="c901ce2be0ee22e8" providerId="LiveId" clId="{22028247-61DA-4C7D-B4CE-188ECD624CE3}" dt="2018-11-25T04:18:04.857" v="823" actId="478"/>
          <ac:graphicFrameMkLst>
            <pc:docMk/>
            <pc:sldMk cId="1740249598" sldId="492"/>
            <ac:graphicFrameMk id="6" creationId="{E4391127-A95F-49A0-8921-4040FBD8A4E4}"/>
          </ac:graphicFrameMkLst>
        </pc:graphicFrameChg>
      </pc:sldChg>
      <pc:sldChg chg="delSp modSp add">
        <pc:chgData name="Steven Kitchens" userId="c901ce2be0ee22e8" providerId="LiveId" clId="{22028247-61DA-4C7D-B4CE-188ECD624CE3}" dt="2018-11-25T04:23:23.083" v="904" actId="1076"/>
        <pc:sldMkLst>
          <pc:docMk/>
          <pc:sldMk cId="2122316095" sldId="493"/>
        </pc:sldMkLst>
        <pc:spChg chg="mod">
          <ac:chgData name="Steven Kitchens" userId="c901ce2be0ee22e8" providerId="LiveId" clId="{22028247-61DA-4C7D-B4CE-188ECD624CE3}" dt="2018-11-25T04:23:23.083" v="904" actId="1076"/>
          <ac:spMkLst>
            <pc:docMk/>
            <pc:sldMk cId="2122316095" sldId="493"/>
            <ac:spMk id="24" creationId="{36331F3D-1A43-4FC2-AC37-EC2F2F62814A}"/>
          </ac:spMkLst>
        </pc:spChg>
        <pc:spChg chg="mod">
          <ac:chgData name="Steven Kitchens" userId="c901ce2be0ee22e8" providerId="LiveId" clId="{22028247-61DA-4C7D-B4CE-188ECD624CE3}" dt="2018-11-25T04:23:23.083" v="904" actId="1076"/>
          <ac:spMkLst>
            <pc:docMk/>
            <pc:sldMk cId="2122316095" sldId="493"/>
            <ac:spMk id="25" creationId="{EF078194-8F52-42A8-A901-AEF87AE91CE0}"/>
          </ac:spMkLst>
        </pc:spChg>
        <pc:graphicFrameChg chg="mod">
          <ac:chgData name="Steven Kitchens" userId="c901ce2be0ee22e8" providerId="LiveId" clId="{22028247-61DA-4C7D-B4CE-188ECD624CE3}" dt="2018-11-25T04:23:23.083" v="904" actId="1076"/>
          <ac:graphicFrameMkLst>
            <pc:docMk/>
            <pc:sldMk cId="2122316095" sldId="493"/>
            <ac:graphicFrameMk id="21" creationId="{B57FA079-9913-434B-9B57-6044EDCAD226}"/>
          </ac:graphicFrameMkLst>
        </pc:graphicFrameChg>
        <pc:graphicFrameChg chg="mod">
          <ac:chgData name="Steven Kitchens" userId="c901ce2be0ee22e8" providerId="LiveId" clId="{22028247-61DA-4C7D-B4CE-188ECD624CE3}" dt="2018-11-25T04:23:23.083" v="904" actId="1076"/>
          <ac:graphicFrameMkLst>
            <pc:docMk/>
            <pc:sldMk cId="2122316095" sldId="493"/>
            <ac:graphicFrameMk id="23" creationId="{0C10F516-08E5-49E3-AE7B-69A716EE633D}"/>
          </ac:graphicFrameMkLst>
        </pc:graphicFrameChg>
        <pc:graphicFrameChg chg="mod modGraphic">
          <ac:chgData name="Steven Kitchens" userId="c901ce2be0ee22e8" providerId="LiveId" clId="{22028247-61DA-4C7D-B4CE-188ECD624CE3}" dt="2018-11-25T04:23:23.083" v="904" actId="1076"/>
          <ac:graphicFrameMkLst>
            <pc:docMk/>
            <pc:sldMk cId="2122316095" sldId="493"/>
            <ac:graphicFrameMk id="27" creationId="{7EC23D94-CF8A-4E7C-9FEE-18266BDA3058}"/>
          </ac:graphicFrameMkLst>
        </pc:graphicFrameChg>
        <pc:picChg chg="del">
          <ac:chgData name="Steven Kitchens" userId="c901ce2be0ee22e8" providerId="LiveId" clId="{22028247-61DA-4C7D-B4CE-188ECD624CE3}" dt="2018-11-25T04:21:30.235" v="892" actId="478"/>
          <ac:picMkLst>
            <pc:docMk/>
            <pc:sldMk cId="2122316095" sldId="493"/>
            <ac:picMk id="20" creationId="{B5D7AE23-D60D-48B1-A639-706B5DF1A9C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9" y="0"/>
            <a:ext cx="3037840" cy="466434"/>
          </a:xfrm>
          <a:prstGeom prst="rect">
            <a:avLst/>
          </a:prstGeom>
        </p:spPr>
        <p:txBody>
          <a:bodyPr vert="horz" lIns="93177" tIns="46589" rIns="93177" bIns="46589" rtlCol="0"/>
          <a:lstStyle>
            <a:lvl1pPr algn="r">
              <a:defRPr sz="1200"/>
            </a:lvl1pPr>
          </a:lstStyle>
          <a:p>
            <a:fld id="{D9801DAA-AA50-4D65-8A6F-ECA8900AE002}" type="datetimeFigureOut">
              <a:rPr lang="en-US" smtClean="0"/>
              <a:t>11/28/2018</a:t>
            </a:fld>
            <a:endParaRPr lang="en-US"/>
          </a:p>
        </p:txBody>
      </p:sp>
      <p:sp>
        <p:nvSpPr>
          <p:cNvPr id="4" name="Footer Placeholder 3"/>
          <p:cNvSpPr>
            <a:spLocks noGrp="1"/>
          </p:cNvSpPr>
          <p:nvPr>
            <p:ph type="ftr" sz="quarter" idx="2"/>
          </p:nvPr>
        </p:nvSpPr>
        <p:spPr>
          <a:xfrm>
            <a:off x="1" y="8829969"/>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9" y="8829969"/>
            <a:ext cx="3037840" cy="466433"/>
          </a:xfrm>
          <a:prstGeom prst="rect">
            <a:avLst/>
          </a:prstGeom>
        </p:spPr>
        <p:txBody>
          <a:bodyPr vert="horz" lIns="93177" tIns="46589" rIns="93177" bIns="46589" rtlCol="0" anchor="b"/>
          <a:lstStyle>
            <a:lvl1pPr algn="r">
              <a:defRPr sz="1200"/>
            </a:lvl1pPr>
          </a:lstStyle>
          <a:p>
            <a:fld id="{47514F0D-C3C6-4F7E-84F8-9221E255A9F2}" type="slidenum">
              <a:rPr lang="en-US" smtClean="0"/>
              <a:t>‹#›</a:t>
            </a:fld>
            <a:endParaRPr lang="en-US"/>
          </a:p>
        </p:txBody>
      </p:sp>
    </p:spTree>
    <p:extLst>
      <p:ext uri="{BB962C8B-B14F-4D97-AF65-F5344CB8AC3E}">
        <p14:creationId xmlns:p14="http://schemas.microsoft.com/office/powerpoint/2010/main" val="1752356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9" y="0"/>
            <a:ext cx="3037840" cy="466434"/>
          </a:xfrm>
          <a:prstGeom prst="rect">
            <a:avLst/>
          </a:prstGeom>
        </p:spPr>
        <p:txBody>
          <a:bodyPr vert="horz" lIns="93177" tIns="46589" rIns="93177" bIns="46589" rtlCol="0"/>
          <a:lstStyle>
            <a:lvl1pPr algn="r">
              <a:defRPr sz="1200"/>
            </a:lvl1pPr>
          </a:lstStyle>
          <a:p>
            <a:fld id="{F26F000B-C35E-41CD-BF29-4EB9B89FA1B4}" type="datetimeFigureOut">
              <a:rPr lang="en-US" smtClean="0"/>
              <a:t>11/28/2018</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1"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69"/>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829969"/>
            <a:ext cx="3037840" cy="466433"/>
          </a:xfrm>
          <a:prstGeom prst="rect">
            <a:avLst/>
          </a:prstGeom>
        </p:spPr>
        <p:txBody>
          <a:bodyPr vert="horz" lIns="93177" tIns="46589" rIns="93177" bIns="46589" rtlCol="0" anchor="b"/>
          <a:lstStyle>
            <a:lvl1pPr algn="r">
              <a:defRPr sz="1200"/>
            </a:lvl1pPr>
          </a:lstStyle>
          <a:p>
            <a:fld id="{8E26F837-2DE5-408B-A3EE-9213C26FF0FE}" type="slidenum">
              <a:rPr lang="en-US" smtClean="0"/>
              <a:t>‹#›</a:t>
            </a:fld>
            <a:endParaRPr lang="en-US"/>
          </a:p>
        </p:txBody>
      </p:sp>
    </p:spTree>
    <p:extLst>
      <p:ext uri="{BB962C8B-B14F-4D97-AF65-F5344CB8AC3E}">
        <p14:creationId xmlns:p14="http://schemas.microsoft.com/office/powerpoint/2010/main" val="194253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journals.plos.org/plospathogens/article?id=10.1371/journal.ppat.1002933#ppat.1002933-Crawford1"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x.doi.org/10.1371/journal.ppat.1002933.g001" TargetMode="External"/><Relationship Id="rId5" Type="http://schemas.openxmlformats.org/officeDocument/2006/relationships/hyperlink" Target="http://journals.plos.org/plospathogens/article?id=10.1371/journal.ppat.1002933#ppat.1002933-Everest1" TargetMode="External"/><Relationship Id="rId4" Type="http://schemas.openxmlformats.org/officeDocument/2006/relationships/hyperlink" Target="http://journals.plos.org/plospathogens/article?id=10.1371/journal.ppat.1002933#ppat.1002933-Parry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iostathandbook.com/chiind.htm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www.biostathandbook.com/small.html" TargetMode="External"/><Relationship Id="rId4" Type="http://schemas.openxmlformats.org/officeDocument/2006/relationships/hyperlink" Target="http://www.biostathandbook.com/gtestind.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biostathandbook.com/chiind.html"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www.biostathandbook.com/small.html" TargetMode="External"/><Relationship Id="rId4" Type="http://schemas.openxmlformats.org/officeDocument/2006/relationships/hyperlink" Target="http://www.biostathandbook.com/gtestind.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26F837-2DE5-408B-A3EE-9213C26FF0FE}" type="slidenum">
              <a:rPr lang="en-US" smtClean="0"/>
              <a:t>2</a:t>
            </a:fld>
            <a:endParaRPr lang="en-US"/>
          </a:p>
        </p:txBody>
      </p:sp>
    </p:spTree>
    <p:extLst>
      <p:ext uri="{BB962C8B-B14F-4D97-AF65-F5344CB8AC3E}">
        <p14:creationId xmlns:p14="http://schemas.microsoft.com/office/powerpoint/2010/main" val="3032634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Colorado State University James L. Voss Veterinary Teaching Hospital (JLVVTH) and Veterinary Diagnostic Laboratory (VDL) Surveillance Study – 2002</a:t>
            </a:r>
          </a:p>
          <a:p>
            <a:pPr defTabSz="931774">
              <a:defRPr/>
            </a:pPr>
            <a:endParaRPr lang="pt-BR" i="0" dirty="0">
              <a:latin typeface="Arial" panose="020B0604020202020204" pitchFamily="34" charset="0"/>
              <a:cs typeface="Arial" panose="020B0604020202020204" pitchFamily="34" charset="0"/>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The Ohio State University Veterinary Teaching Hospital Surveillance Study – 2007</a:t>
            </a:r>
            <a:endParaRPr lang="pt-BR" i="0" dirty="0">
              <a:latin typeface="Arial" panose="020B0604020202020204" pitchFamily="34" charset="0"/>
              <a:cs typeface="Arial" panose="020B0604020202020204" pitchFamily="34" charset="0"/>
            </a:endParaRPr>
          </a:p>
          <a:p>
            <a:pPr defTabSz="931774">
              <a:defRPr/>
            </a:pPr>
            <a:r>
              <a:rPr lang="pt-BR" i="0" dirty="0">
                <a:latin typeface="Arial" panose="020B0604020202020204" pitchFamily="34" charset="0"/>
                <a:cs typeface="Arial" panose="020B0604020202020204" pitchFamily="34" charset="0"/>
              </a:rPr>
              <a:t>Ohio</a:t>
            </a:r>
            <a:r>
              <a:rPr lang="pt-BR" i="0" baseline="0" dirty="0">
                <a:latin typeface="Arial" panose="020B0604020202020204" pitchFamily="34" charset="0"/>
                <a:cs typeface="Arial" panose="020B0604020202020204" pitchFamily="34" charset="0"/>
              </a:rPr>
              <a:t> State</a:t>
            </a:r>
            <a:endParaRPr lang="pt-BR" i="0" dirty="0">
              <a:latin typeface="Arial" panose="020B0604020202020204" pitchFamily="34" charset="0"/>
              <a:cs typeface="Arial" panose="020B0604020202020204" pitchFamily="34" charset="0"/>
            </a:endParaRPr>
          </a:p>
          <a:p>
            <a:pPr defTabSz="931774">
              <a:defRPr/>
            </a:pPr>
            <a:r>
              <a:rPr lang="pt-BR" i="1" dirty="0">
                <a:latin typeface="Arial" panose="020B0604020202020204" pitchFamily="34" charset="0"/>
                <a:cs typeface="Arial" panose="020B0604020202020204" pitchFamily="34" charset="0"/>
              </a:rPr>
              <a:t>S. </a:t>
            </a:r>
            <a:r>
              <a:rPr lang="pt-BR" dirty="0">
                <a:latin typeface="Arial" panose="020B0604020202020204" pitchFamily="34" charset="0"/>
                <a:cs typeface="Arial" panose="020B0604020202020204" pitchFamily="34" charset="0"/>
              </a:rPr>
              <a:t>Paratyphi B var. L-tartate (n=3)</a:t>
            </a:r>
          </a:p>
          <a:p>
            <a:pPr defTabSz="931774">
              <a:defRPr/>
            </a:pPr>
            <a:r>
              <a:rPr lang="pt-BR" i="1" dirty="0">
                <a:latin typeface="Arial" panose="020B0604020202020204" pitchFamily="34" charset="0"/>
                <a:cs typeface="Arial" panose="020B0604020202020204" pitchFamily="34" charset="0"/>
              </a:rPr>
              <a:t>S. </a:t>
            </a:r>
            <a:r>
              <a:rPr lang="pt-BR" dirty="0">
                <a:latin typeface="Arial" panose="020B0604020202020204" pitchFamily="34" charset="0"/>
                <a:cs typeface="Arial" panose="020B0604020202020204" pitchFamily="34" charset="0"/>
              </a:rPr>
              <a:t>Kentucky (n=5)</a:t>
            </a:r>
          </a:p>
          <a:p>
            <a:pPr defTabSz="931774">
              <a:defRPr/>
            </a:pPr>
            <a:r>
              <a:rPr lang="pt-BR" i="1" dirty="0">
                <a:latin typeface="Arial" panose="020B0604020202020204" pitchFamily="34" charset="0"/>
                <a:cs typeface="Arial" panose="020B0604020202020204" pitchFamily="34" charset="0"/>
              </a:rPr>
              <a:t>S. </a:t>
            </a:r>
            <a:r>
              <a:rPr lang="pt-BR" dirty="0">
                <a:latin typeface="Arial" panose="020B0604020202020204" pitchFamily="34" charset="0"/>
                <a:cs typeface="Arial" panose="020B0604020202020204" pitchFamily="34" charset="0"/>
              </a:rPr>
              <a:t>Cerro (n=7)</a:t>
            </a:r>
          </a:p>
          <a:p>
            <a:pPr defTabSz="931774">
              <a:defRPr/>
            </a:pPr>
            <a:r>
              <a:rPr lang="pt-BR" i="1" dirty="0">
                <a:latin typeface="Arial" panose="020B0604020202020204" pitchFamily="34" charset="0"/>
                <a:cs typeface="Arial" panose="020B0604020202020204" pitchFamily="34" charset="0"/>
              </a:rPr>
              <a:t>S. </a:t>
            </a:r>
            <a:r>
              <a:rPr lang="pt-BR" dirty="0">
                <a:latin typeface="Arial" panose="020B0604020202020204" pitchFamily="34" charset="0"/>
                <a:cs typeface="Arial" panose="020B0604020202020204" pitchFamily="34" charset="0"/>
              </a:rPr>
              <a:t>Montevideo (n=1)</a:t>
            </a:r>
          </a:p>
          <a:p>
            <a:pPr defTabSz="931774">
              <a:defRPr/>
            </a:pPr>
            <a:endParaRPr lang="pt-BR" dirty="0">
              <a:latin typeface="Arial" panose="020B0604020202020204" pitchFamily="34" charset="0"/>
              <a:cs typeface="Arial" panose="020B0604020202020204" pitchFamily="34" charset="0"/>
            </a:endParaRPr>
          </a:p>
          <a:p>
            <a:pPr defTabSz="931774">
              <a:defRPr/>
            </a:pPr>
            <a:r>
              <a:rPr lang="en-US" b="0" dirty="0">
                <a:latin typeface="Arial" panose="020B0604020202020204" pitchFamily="34" charset="0"/>
                <a:cs typeface="Arial" panose="020B0604020202020204" pitchFamily="34" charset="0"/>
              </a:rPr>
              <a:t>5.9% cultured environmental and animal samples tested positive for Salmonella</a:t>
            </a:r>
            <a:endParaRPr lang="en-US" b="0" baseline="0" dirty="0">
              <a:latin typeface="Arial" panose="020B0604020202020204" pitchFamily="34" charset="0"/>
              <a:cs typeface="Arial" panose="020B0604020202020204" pitchFamily="34" charset="0"/>
            </a:endParaRPr>
          </a:p>
          <a:p>
            <a:pPr defTabSz="931774">
              <a:defRPr/>
            </a:pPr>
            <a:r>
              <a:rPr lang="en-US" b="0" dirty="0">
                <a:latin typeface="Arial" panose="020B0604020202020204" pitchFamily="34" charset="0"/>
                <a:cs typeface="Arial" panose="020B0604020202020204" pitchFamily="34" charset="0"/>
              </a:rPr>
              <a:t>9% of the samples from the food animal section tested positive for Salmonella</a:t>
            </a:r>
          </a:p>
          <a:p>
            <a:pPr defTabSz="931774">
              <a:defRPr/>
            </a:pPr>
            <a:r>
              <a:rPr lang="en-US" b="0" dirty="0">
                <a:latin typeface="Arial" panose="020B0604020202020204" pitchFamily="34" charset="0"/>
                <a:cs typeface="Arial" panose="020B0604020202020204" pitchFamily="34" charset="0"/>
              </a:rPr>
              <a:t>2.5% of the samples from the equine section tested positive for Salmonella</a:t>
            </a:r>
          </a:p>
          <a:p>
            <a:pPr defTabSz="931774">
              <a:defRPr/>
            </a:pPr>
            <a:endParaRPr lang="en-US" b="0" dirty="0">
              <a:latin typeface="Arial" panose="020B0604020202020204" pitchFamily="34" charset="0"/>
              <a:cs typeface="Arial" panose="020B0604020202020204" pitchFamily="34" charset="0"/>
            </a:endParaRPr>
          </a:p>
          <a:p>
            <a:pPr defTabSz="931774">
              <a:defRPr/>
            </a:pPr>
            <a:r>
              <a:rPr lang="en-US" b="0" dirty="0">
                <a:latin typeface="Arial" panose="020B0604020202020204" pitchFamily="34" charset="0"/>
                <a:cs typeface="Arial" panose="020B0604020202020204" pitchFamily="34" charset="0"/>
              </a:rPr>
              <a:t>the floor drain surfaces were the most common site</a:t>
            </a:r>
            <a:r>
              <a:rPr lang="en-US" b="0" baseline="0"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for Salmonella recovery at 7.3%</a:t>
            </a:r>
          </a:p>
          <a:p>
            <a:pPr defTabSz="931774">
              <a:defRPr/>
            </a:pPr>
            <a:r>
              <a:rPr lang="en-US" b="0" dirty="0">
                <a:latin typeface="Arial" panose="020B0604020202020204" pitchFamily="34" charset="0"/>
                <a:cs typeface="Arial" panose="020B0604020202020204" pitchFamily="34" charset="0"/>
              </a:rPr>
              <a:t>the floor surface samples were similar at 6.7%.</a:t>
            </a:r>
          </a:p>
          <a:p>
            <a:pPr defTabSz="931774">
              <a:defRPr/>
            </a:pPr>
            <a:endParaRPr lang="en-US" b="0" dirty="0">
              <a:latin typeface="Arial" panose="020B0604020202020204" pitchFamily="34" charset="0"/>
              <a:cs typeface="Arial" panose="020B0604020202020204" pitchFamily="34" charset="0"/>
            </a:endParaRPr>
          </a:p>
          <a:p>
            <a:pPr defTabSz="931774">
              <a:defRPr/>
            </a:pPr>
            <a:r>
              <a:rPr lang="en-US" b="0" dirty="0">
                <a:latin typeface="Arial" panose="020B0604020202020204" pitchFamily="34" charset="0"/>
                <a:cs typeface="Arial" panose="020B0604020202020204" pitchFamily="34" charset="0"/>
              </a:rPr>
              <a:t>preliminarily</a:t>
            </a:r>
            <a:r>
              <a:rPr lang="en-US" b="0" baseline="0" dirty="0">
                <a:latin typeface="Arial" panose="020B0604020202020204" pitchFamily="34" charset="0"/>
                <a:cs typeface="Arial" panose="020B0604020202020204" pitchFamily="34" charset="0"/>
              </a:rPr>
              <a:t> sampling on February 20, 2007 &amp; </a:t>
            </a:r>
            <a:r>
              <a:rPr lang="en-US" b="0" dirty="0">
                <a:latin typeface="Arial" panose="020B0604020202020204" pitchFamily="34" charset="0"/>
                <a:cs typeface="Arial" panose="020B0604020202020204" pitchFamily="34" charset="0"/>
              </a:rPr>
              <a:t>1-week interval</a:t>
            </a:r>
            <a:r>
              <a:rPr lang="en-US" b="0" baseline="0" dirty="0">
                <a:latin typeface="Arial" panose="020B0604020202020204" pitchFamily="34" charset="0"/>
                <a:cs typeface="Arial" panose="020B0604020202020204" pitchFamily="34" charset="0"/>
              </a:rPr>
              <a:t> samplings</a:t>
            </a:r>
            <a:r>
              <a:rPr lang="en-US" b="0" dirty="0">
                <a:latin typeface="Arial" panose="020B0604020202020204" pitchFamily="34" charset="0"/>
                <a:cs typeface="Arial" panose="020B0604020202020204" pitchFamily="34" charset="0"/>
              </a:rPr>
              <a:t> beginning March 19, 2007, through May 21, 2007 – 11 weeks</a:t>
            </a:r>
          </a:p>
          <a:p>
            <a:pPr defTabSz="931774">
              <a:defRPr/>
            </a:pPr>
            <a:endParaRPr lang="en-US" b="0" dirty="0">
              <a:latin typeface="Arial" panose="020B0604020202020204" pitchFamily="34" charset="0"/>
              <a:cs typeface="Arial" panose="020B0604020202020204" pitchFamily="34" charset="0"/>
            </a:endParaRPr>
          </a:p>
          <a:p>
            <a:pPr defTabSz="931774">
              <a:defRPr/>
            </a:pPr>
            <a:r>
              <a:rPr lang="en-US" b="0" dirty="0">
                <a:latin typeface="Arial" panose="020B0604020202020204" pitchFamily="34" charset="0"/>
                <a:cs typeface="Arial" panose="020B0604020202020204" pitchFamily="34" charset="0"/>
              </a:rPr>
              <a:t>This study suggests that students and</a:t>
            </a:r>
            <a:r>
              <a:rPr lang="en-US" b="0" baseline="0"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clinicians in the food animal section should be aware of the</a:t>
            </a:r>
            <a:r>
              <a:rPr lang="en-US" b="0" baseline="0"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potential risks. In addition, appropriate biosecurity practices</a:t>
            </a:r>
            <a:r>
              <a:rPr lang="en-US" b="0" baseline="0"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should be in place to prevent nosocomial infections or</a:t>
            </a:r>
            <a:r>
              <a:rPr lang="en-US" b="0" baseline="0"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zoonotic transmission.</a:t>
            </a:r>
          </a:p>
        </p:txBody>
      </p:sp>
      <p:sp>
        <p:nvSpPr>
          <p:cNvPr id="4" name="Slide Number Placeholder 3"/>
          <p:cNvSpPr>
            <a:spLocks noGrp="1"/>
          </p:cNvSpPr>
          <p:nvPr>
            <p:ph type="sldNum" sz="quarter" idx="10"/>
          </p:nvPr>
        </p:nvSpPr>
        <p:spPr/>
        <p:txBody>
          <a:bodyPr/>
          <a:lstStyle/>
          <a:p>
            <a:fld id="{8E26F837-2DE5-408B-A3EE-9213C26FF0FE}" type="slidenum">
              <a:rPr lang="en-US" smtClean="0"/>
              <a:t>28</a:t>
            </a:fld>
            <a:endParaRPr lang="en-US"/>
          </a:p>
        </p:txBody>
      </p:sp>
    </p:spTree>
    <p:extLst>
      <p:ext uri="{BB962C8B-B14F-4D97-AF65-F5344CB8AC3E}">
        <p14:creationId xmlns:p14="http://schemas.microsoft.com/office/powerpoint/2010/main" val="279130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703263"/>
            <a:ext cx="4695825" cy="3522662"/>
          </a:xfrm>
        </p:spPr>
      </p:sp>
      <p:sp>
        <p:nvSpPr>
          <p:cNvPr id="3" name="Notes Placeholder 2"/>
          <p:cNvSpPr>
            <a:spLocks noGrp="1"/>
          </p:cNvSpPr>
          <p:nvPr>
            <p:ph type="body" idx="1"/>
          </p:nvPr>
        </p:nvSpPr>
        <p:spPr/>
        <p:txBody>
          <a:bodyPr/>
          <a:lstStyle/>
          <a:p>
            <a:pPr defTabSz="942489">
              <a:defRPr/>
            </a:pPr>
            <a:endParaRPr lang="en-US" i="0" baseline="0" dirty="0"/>
          </a:p>
          <a:p>
            <a:pPr defTabSz="942489">
              <a:defRPr/>
            </a:pPr>
            <a:r>
              <a:rPr lang="en-US" i="1" baseline="0" dirty="0"/>
              <a:t>Salmonella </a:t>
            </a:r>
            <a:r>
              <a:rPr lang="en-US" i="0" baseline="0" dirty="0"/>
              <a:t> is most commonly a foodborne pathogen. According to the CDC 1 in 6 Americans will get sick from a </a:t>
            </a:r>
            <a:r>
              <a:rPr lang="en-US" i="0" baseline="0" dirty="0" err="1"/>
              <a:t>foodborned</a:t>
            </a:r>
            <a:r>
              <a:rPr lang="en-US" i="0" baseline="0" dirty="0"/>
              <a:t> disease this year.</a:t>
            </a:r>
            <a:endParaRPr lang="en-US" i="1" baseline="0" dirty="0"/>
          </a:p>
        </p:txBody>
      </p:sp>
      <p:sp>
        <p:nvSpPr>
          <p:cNvPr id="4" name="Slide Number Placeholder 3"/>
          <p:cNvSpPr>
            <a:spLocks noGrp="1"/>
          </p:cNvSpPr>
          <p:nvPr>
            <p:ph type="sldNum" sz="quarter" idx="10"/>
          </p:nvPr>
        </p:nvSpPr>
        <p:spPr/>
        <p:txBody>
          <a:bodyPr/>
          <a:lstStyle/>
          <a:p>
            <a:fld id="{AB571141-39FB-4F51-B78C-6F188A1B2CD2}" type="slidenum">
              <a:rPr lang="en-US" smtClean="0"/>
              <a:t>29</a:t>
            </a:fld>
            <a:endParaRPr lang="en-US"/>
          </a:p>
        </p:txBody>
      </p:sp>
    </p:spTree>
    <p:extLst>
      <p:ext uri="{BB962C8B-B14F-4D97-AF65-F5344CB8AC3E}">
        <p14:creationId xmlns:p14="http://schemas.microsoft.com/office/powerpoint/2010/main" val="207972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703263"/>
            <a:ext cx="4695825" cy="3522662"/>
          </a:xfrm>
        </p:spPr>
      </p:sp>
      <p:sp>
        <p:nvSpPr>
          <p:cNvPr id="3" name="Notes Placeholder 2"/>
          <p:cNvSpPr>
            <a:spLocks noGrp="1"/>
          </p:cNvSpPr>
          <p:nvPr>
            <p:ph type="body" idx="1"/>
          </p:nvPr>
        </p:nvSpPr>
        <p:spPr/>
        <p:txBody>
          <a:bodyPr/>
          <a:lstStyle/>
          <a:p>
            <a:r>
              <a:rPr lang="en-US" dirty="0"/>
              <a:t>Salmonella infection has not declined in 15 years</a:t>
            </a:r>
          </a:p>
          <a:p>
            <a:pPr defTabSz="942489">
              <a:defRPr/>
            </a:pPr>
            <a:endParaRPr lang="en-US" i="0" baseline="0" dirty="0"/>
          </a:p>
          <a:p>
            <a:pPr defTabSz="942489">
              <a:defRPr/>
            </a:pPr>
            <a:r>
              <a:rPr lang="en-US" i="0" baseline="0" dirty="0"/>
              <a:t>Salmonella infections alone cost 3.7 billion each year in direct medical costs, productivity, and years of life lost according to the USDA ERS.</a:t>
            </a:r>
          </a:p>
          <a:p>
            <a:pPr defTabSz="942489">
              <a:defRPr/>
            </a:pPr>
            <a:endParaRPr lang="en-US" i="0" baseline="0" dirty="0"/>
          </a:p>
          <a:p>
            <a:pPr defTabSz="942489">
              <a:defRPr/>
            </a:pPr>
            <a:r>
              <a:rPr lang="en-US" i="0" baseline="0" dirty="0"/>
              <a:t>Against popular belief, </a:t>
            </a:r>
            <a:r>
              <a:rPr lang="en-US" i="1" baseline="0" dirty="0"/>
              <a:t>Salmonella </a:t>
            </a:r>
            <a:r>
              <a:rPr lang="en-US" i="0" baseline="0" dirty="0"/>
              <a:t> is not just a poultry associated pathogen. </a:t>
            </a:r>
            <a:r>
              <a:rPr lang="en-US" i="1" baseline="0" dirty="0"/>
              <a:t>Salmonella </a:t>
            </a:r>
            <a:r>
              <a:rPr lang="en-US" i="0" baseline="0" dirty="0"/>
              <a:t>has also be linked to outbreaks in other food sources such as beef, pork, dairy, eggs, and produce.</a:t>
            </a:r>
            <a:endParaRPr lang="en-US" dirty="0"/>
          </a:p>
          <a:p>
            <a:endParaRPr lang="en-US" dirty="0"/>
          </a:p>
          <a:p>
            <a:r>
              <a:rPr lang="en-US" dirty="0"/>
              <a:t>Reducing Salmonella infection is difficult because</a:t>
            </a:r>
          </a:p>
          <a:p>
            <a:endParaRPr lang="en-US" dirty="0"/>
          </a:p>
        </p:txBody>
      </p:sp>
      <p:sp>
        <p:nvSpPr>
          <p:cNvPr id="4" name="Slide Number Placeholder 3"/>
          <p:cNvSpPr>
            <a:spLocks noGrp="1"/>
          </p:cNvSpPr>
          <p:nvPr>
            <p:ph type="sldNum" sz="quarter" idx="10"/>
          </p:nvPr>
        </p:nvSpPr>
        <p:spPr/>
        <p:txBody>
          <a:bodyPr/>
          <a:lstStyle/>
          <a:p>
            <a:fld id="{223607E9-96B4-4DA5-8D80-D0CD31BC180A}" type="slidenum">
              <a:rPr lang="en-US" altLang="en-US" smtClean="0"/>
              <a:pPr/>
              <a:t>30</a:t>
            </a:fld>
            <a:endParaRPr lang="en-US" altLang="en-US"/>
          </a:p>
        </p:txBody>
      </p:sp>
    </p:spTree>
    <p:extLst>
      <p:ext uri="{BB962C8B-B14F-4D97-AF65-F5344CB8AC3E}">
        <p14:creationId xmlns:p14="http://schemas.microsoft.com/office/powerpoint/2010/main" val="1788517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2015 – 15.89</a:t>
            </a:r>
          </a:p>
          <a:p>
            <a:r>
              <a:rPr lang="en-US" dirty="0"/>
              <a:t>2014 – 15.45</a:t>
            </a:r>
          </a:p>
          <a:p>
            <a:r>
              <a:rPr lang="en-US" dirty="0"/>
              <a:t>2013</a:t>
            </a:r>
            <a:r>
              <a:rPr lang="en-US" baseline="0" dirty="0"/>
              <a:t> – 15.19</a:t>
            </a:r>
          </a:p>
          <a:p>
            <a:r>
              <a:rPr lang="en-US" baseline="0" dirty="0"/>
              <a:t>2012 – 16.42</a:t>
            </a:r>
          </a:p>
          <a:p>
            <a:r>
              <a:rPr lang="en-US" baseline="0" dirty="0"/>
              <a:t>2011 – 16.45</a:t>
            </a:r>
          </a:p>
          <a:p>
            <a:r>
              <a:rPr lang="en-US" baseline="0" dirty="0"/>
              <a:t>National Health Objective for 2020 is 11.4</a:t>
            </a:r>
          </a:p>
          <a:p>
            <a:r>
              <a:rPr lang="en-US" baseline="0" dirty="0"/>
              <a:t>2010 – 17.6</a:t>
            </a:r>
          </a:p>
          <a:p>
            <a:r>
              <a:rPr lang="en-US" baseline="0" dirty="0"/>
              <a:t>2009 – 15.19</a:t>
            </a:r>
          </a:p>
          <a:p>
            <a:r>
              <a:rPr lang="en-US" baseline="0" dirty="0"/>
              <a:t>2008 – 16.20</a:t>
            </a:r>
          </a:p>
          <a:p>
            <a:r>
              <a:rPr lang="en-US" baseline="0" dirty="0"/>
              <a:t>2007 – 14.92</a:t>
            </a:r>
          </a:p>
          <a:p>
            <a:r>
              <a:rPr lang="en-US" baseline="0" dirty="0"/>
              <a:t>2006 – 14.81</a:t>
            </a:r>
          </a:p>
          <a:p>
            <a:r>
              <a:rPr lang="en-US" baseline="0" dirty="0"/>
              <a:t>2005 – 14.55</a:t>
            </a:r>
          </a:p>
          <a:p>
            <a:r>
              <a:rPr lang="en-US" baseline="0" dirty="0"/>
              <a:t>2004 – 14.7</a:t>
            </a:r>
          </a:p>
          <a:p>
            <a:r>
              <a:rPr lang="en-US" baseline="0" dirty="0"/>
              <a:t>2003 – 14.5</a:t>
            </a:r>
          </a:p>
          <a:p>
            <a:r>
              <a:rPr lang="en-US" baseline="0" dirty="0"/>
              <a:t>National Health Objective for 2010 was 6.8</a:t>
            </a:r>
          </a:p>
          <a:p>
            <a:r>
              <a:rPr lang="en-US" baseline="0" dirty="0"/>
              <a:t>2002 – 16.1</a:t>
            </a:r>
          </a:p>
          <a:p>
            <a:r>
              <a:rPr lang="en-US" baseline="0" dirty="0"/>
              <a:t>2001 – 15.3</a:t>
            </a:r>
          </a:p>
          <a:p>
            <a:r>
              <a:rPr lang="en-US" baseline="0" dirty="0"/>
              <a:t>2000 – 14.2</a:t>
            </a:r>
          </a:p>
          <a:p>
            <a:r>
              <a:rPr lang="en-US" baseline="0" dirty="0"/>
              <a:t>1999 – 14.8</a:t>
            </a:r>
          </a:p>
          <a:p>
            <a:r>
              <a:rPr lang="en-US" baseline="0" dirty="0"/>
              <a:t>1998 – 12.3</a:t>
            </a:r>
          </a:p>
          <a:p>
            <a:r>
              <a:rPr lang="en-US" baseline="0" dirty="0"/>
              <a:t>1997 – 13.6</a:t>
            </a:r>
          </a:p>
          <a:p>
            <a:r>
              <a:rPr lang="en-US" baseline="0" dirty="0"/>
              <a:t>1996 – 14.5</a:t>
            </a:r>
          </a:p>
          <a:p>
            <a:r>
              <a:rPr lang="en-US" dirty="0"/>
              <a:t>On January 1, 1996, </a:t>
            </a:r>
            <a:r>
              <a:rPr lang="en-US" dirty="0" err="1"/>
              <a:t>FoodNet</a:t>
            </a:r>
            <a:r>
              <a:rPr lang="en-US" dirty="0"/>
              <a:t> began collecting population-based active surveillance data on culture-confirmed cases of seven potentially foodborne diseases (Campylobacter, Escherichia coli O157:H7, Listeria, Salmonella, </a:t>
            </a:r>
            <a:r>
              <a:rPr lang="en-US" dirty="0" err="1"/>
              <a:t>Shigella</a:t>
            </a:r>
            <a:r>
              <a:rPr lang="en-US" dirty="0"/>
              <a:t>, Vibrio, and Yersinia infections) among the 13.2 million residents in five EIP sites </a:t>
            </a:r>
            <a:endParaRPr lang="en-US" baseline="0" dirty="0"/>
          </a:p>
          <a:p>
            <a:r>
              <a:rPr lang="en-US" baseline="0" dirty="0"/>
              <a:t>1995 – 15</a:t>
            </a:r>
          </a:p>
          <a:p>
            <a:r>
              <a:rPr lang="en-US" baseline="0" dirty="0"/>
              <a:t>1994 – 15</a:t>
            </a:r>
          </a:p>
          <a:p>
            <a:r>
              <a:rPr lang="en-US" baseline="0" dirty="0"/>
              <a:t>1993 – 15</a:t>
            </a:r>
          </a:p>
          <a:p>
            <a:r>
              <a:rPr lang="en-US" baseline="0" dirty="0"/>
              <a:t>1992 – 14</a:t>
            </a:r>
          </a:p>
          <a:p>
            <a:r>
              <a:rPr lang="en-US" baseline="0" dirty="0"/>
              <a:t>1991 – 16</a:t>
            </a:r>
          </a:p>
          <a:p>
            <a:r>
              <a:rPr lang="en-US" baseline="0" dirty="0"/>
              <a:t>1990 – 16</a:t>
            </a:r>
          </a:p>
          <a:p>
            <a:r>
              <a:rPr lang="en-US" baseline="0" dirty="0"/>
              <a:t>1989 – 17</a:t>
            </a:r>
          </a:p>
          <a:p>
            <a:r>
              <a:rPr lang="en-US" baseline="0" dirty="0"/>
              <a:t>1988 – 18</a:t>
            </a:r>
          </a:p>
          <a:p>
            <a:r>
              <a:rPr lang="en-US" baseline="0" dirty="0"/>
              <a:t>1987 – 18</a:t>
            </a:r>
          </a:p>
          <a:p>
            <a:r>
              <a:rPr lang="en-US" baseline="0" dirty="0"/>
              <a:t>Healthy People Objective for 2000 was 16</a:t>
            </a:r>
          </a:p>
          <a:p>
            <a:endParaRPr lang="en-US" baseline="0" dirty="0"/>
          </a:p>
          <a:p>
            <a:r>
              <a:rPr lang="en-US" baseline="0" dirty="0"/>
              <a:t>1987-1994 Data:  Bacterial Meningitis Surveillance System (BMSS), CDC, NCID; Campylobacter Surveillance System (CSS), CDC, NCID; Salmonella Surveillance System, CDC, NCID.</a:t>
            </a:r>
          </a:p>
          <a:p>
            <a:endParaRPr lang="en-US" baseline="0" dirty="0"/>
          </a:p>
          <a:p>
            <a:r>
              <a:rPr lang="en-US" baseline="0" dirty="0"/>
              <a:t>1996-1997 Data:  Foodborne Disease Active Surveillance Network (</a:t>
            </a:r>
            <a:r>
              <a:rPr lang="en-US" baseline="0" dirty="0" err="1"/>
              <a:t>FoodNet</a:t>
            </a:r>
            <a:r>
              <a:rPr lang="en-US" baseline="0" dirty="0"/>
              <a:t>), CDC, USDA, FDA</a:t>
            </a:r>
          </a:p>
          <a:p>
            <a:endParaRPr lang="en-US" baseline="0" dirty="0"/>
          </a:p>
          <a:p>
            <a:r>
              <a:rPr lang="en-US" baseline="0" dirty="0"/>
              <a:t>http://www.cdc.gov/nchs/healthy_people/hp2000/reviews/food_safety.htm</a:t>
            </a:r>
          </a:p>
          <a:p>
            <a:r>
              <a:rPr lang="en-US" baseline="0" dirty="0"/>
              <a:t>http://www.cdc.gov/nchs/products/hp_pubs/highlightshp2000.htm</a:t>
            </a:r>
          </a:p>
          <a:p>
            <a:endParaRPr lang="en-US" baseline="0" dirty="0"/>
          </a:p>
          <a:p>
            <a:r>
              <a:rPr lang="en-US" baseline="0" dirty="0"/>
              <a:t>National Center for Health Statistics.</a:t>
            </a:r>
          </a:p>
          <a:p>
            <a:r>
              <a:rPr lang="en-US" baseline="0" dirty="0"/>
              <a:t>Healthy People 2010 Final Review.</a:t>
            </a:r>
          </a:p>
          <a:p>
            <a:r>
              <a:rPr lang="en-US" baseline="0" dirty="0"/>
              <a:t>Hyattsville, MD. 2012.</a:t>
            </a:r>
          </a:p>
          <a:p>
            <a:endParaRPr lang="en-US" baseline="0" dirty="0"/>
          </a:p>
          <a:p>
            <a:endParaRPr lang="en-US" baseline="0" dirty="0"/>
          </a:p>
          <a:p>
            <a:r>
              <a:rPr lang="en-US" baseline="0" dirty="0"/>
              <a:t>National Center for Health Statistics. Healthy People 2000 Final Review. Hyattsville, Maryland: Public Health Service. 2001. Library of Congress Catalog Card Number 76–641496</a:t>
            </a:r>
          </a:p>
          <a:p>
            <a:endParaRPr lang="en-US" baseline="0" dirty="0"/>
          </a:p>
        </p:txBody>
      </p:sp>
      <p:sp>
        <p:nvSpPr>
          <p:cNvPr id="4" name="Slide Number Placeholder 3"/>
          <p:cNvSpPr>
            <a:spLocks noGrp="1"/>
          </p:cNvSpPr>
          <p:nvPr>
            <p:ph type="sldNum" sz="quarter" idx="10"/>
          </p:nvPr>
        </p:nvSpPr>
        <p:spPr/>
        <p:txBody>
          <a:bodyPr/>
          <a:lstStyle/>
          <a:p>
            <a:fld id="{8E26F837-2DE5-408B-A3EE-9213C26FF0FE}" type="slidenum">
              <a:rPr lang="en-US" smtClean="0"/>
              <a:t>31</a:t>
            </a:fld>
            <a:endParaRPr lang="en-US"/>
          </a:p>
        </p:txBody>
      </p:sp>
    </p:spTree>
    <p:extLst>
      <p:ext uri="{BB962C8B-B14F-4D97-AF65-F5344CB8AC3E}">
        <p14:creationId xmlns:p14="http://schemas.microsoft.com/office/powerpoint/2010/main" val="471067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effectLst/>
              </a:rPr>
              <a:t>Figure 2. Virulence of </a:t>
            </a:r>
            <a:r>
              <a:rPr lang="en-US" i="1" dirty="0">
                <a:effectLst/>
              </a:rPr>
              <a:t>S.</a:t>
            </a:r>
            <a:r>
              <a:rPr lang="en-US" dirty="0">
                <a:effectLst/>
              </a:rPr>
              <a:t> Typhimurium and </a:t>
            </a:r>
            <a:r>
              <a:rPr lang="en-US" i="1" dirty="0">
                <a:effectLst/>
              </a:rPr>
              <a:t>S.</a:t>
            </a:r>
            <a:r>
              <a:rPr lang="en-US" dirty="0">
                <a:effectLst/>
              </a:rPr>
              <a:t> </a:t>
            </a:r>
            <a:r>
              <a:rPr lang="en-US" dirty="0" err="1">
                <a:effectLst/>
              </a:rPr>
              <a:t>Typhi</a:t>
            </a:r>
            <a:r>
              <a:rPr lang="en-US" dirty="0">
                <a:effectLst/>
              </a:rPr>
              <a:t>.</a:t>
            </a:r>
          </a:p>
          <a:p>
            <a:r>
              <a:rPr lang="en-US" i="1" dirty="0">
                <a:effectLst/>
              </a:rPr>
              <a:t>S.</a:t>
            </a:r>
            <a:r>
              <a:rPr lang="en-US" dirty="0">
                <a:effectLst/>
              </a:rPr>
              <a:t> Typhimurium and </a:t>
            </a:r>
            <a:r>
              <a:rPr lang="en-US" i="1" dirty="0">
                <a:effectLst/>
              </a:rPr>
              <a:t>S.</a:t>
            </a:r>
            <a:r>
              <a:rPr lang="en-US" dirty="0">
                <a:effectLst/>
              </a:rPr>
              <a:t> </a:t>
            </a:r>
            <a:r>
              <a:rPr lang="en-US" dirty="0" err="1">
                <a:effectLst/>
              </a:rPr>
              <a:t>Typhi</a:t>
            </a:r>
            <a:r>
              <a:rPr lang="en-US" dirty="0">
                <a:effectLst/>
              </a:rPr>
              <a:t> possess partly overlapping and a partly distinct repertoire of virulence factors. Both serovars express the type III secretion system, lipopolysaccharide, and other surface polysaccharides, </a:t>
            </a:r>
            <a:r>
              <a:rPr lang="en-US" dirty="0" err="1">
                <a:effectLst/>
              </a:rPr>
              <a:t>fimbrae</a:t>
            </a:r>
            <a:r>
              <a:rPr lang="en-US" dirty="0">
                <a:effectLst/>
              </a:rPr>
              <a:t>, </a:t>
            </a:r>
            <a:r>
              <a:rPr lang="en-US" dirty="0" err="1">
                <a:effectLst/>
              </a:rPr>
              <a:t>flagellin</a:t>
            </a:r>
            <a:r>
              <a:rPr lang="en-US" dirty="0">
                <a:effectLst/>
              </a:rPr>
              <a:t>, and bacterial DNA. The Vi antigen is exclusively expressed by </a:t>
            </a:r>
            <a:r>
              <a:rPr lang="en-US" i="1" dirty="0">
                <a:effectLst/>
              </a:rPr>
              <a:t>S.</a:t>
            </a:r>
            <a:r>
              <a:rPr lang="en-US" dirty="0">
                <a:effectLst/>
              </a:rPr>
              <a:t> </a:t>
            </a:r>
            <a:r>
              <a:rPr lang="en-US" dirty="0" err="1">
                <a:effectLst/>
              </a:rPr>
              <a:t>Typhi</a:t>
            </a:r>
            <a:r>
              <a:rPr lang="en-US" dirty="0">
                <a:effectLst/>
              </a:rPr>
              <a:t> and is able to circumvent the innate immune response by repressing </a:t>
            </a:r>
            <a:r>
              <a:rPr lang="en-US" dirty="0" err="1">
                <a:effectLst/>
              </a:rPr>
              <a:t>flagellin</a:t>
            </a:r>
            <a:r>
              <a:rPr lang="en-US" dirty="0">
                <a:effectLst/>
              </a:rPr>
              <a:t> and LPS expression. </a:t>
            </a:r>
            <a:r>
              <a:rPr lang="en-US" i="1" dirty="0">
                <a:effectLst/>
              </a:rPr>
              <a:t>S</a:t>
            </a:r>
            <a:r>
              <a:rPr lang="en-US" dirty="0">
                <a:effectLst/>
              </a:rPr>
              <a:t>PI, </a:t>
            </a:r>
            <a:r>
              <a:rPr lang="en-US" i="1" dirty="0">
                <a:effectLst/>
              </a:rPr>
              <a:t>Salmonella</a:t>
            </a:r>
            <a:r>
              <a:rPr lang="en-US" dirty="0">
                <a:effectLst/>
              </a:rPr>
              <a:t> pathogenicity islands.</a:t>
            </a:r>
          </a:p>
        </p:txBody>
      </p:sp>
      <p:sp>
        <p:nvSpPr>
          <p:cNvPr id="4" name="Slide Number Placeholder 3"/>
          <p:cNvSpPr>
            <a:spLocks noGrp="1"/>
          </p:cNvSpPr>
          <p:nvPr>
            <p:ph type="sldNum" sz="quarter" idx="10"/>
          </p:nvPr>
        </p:nvSpPr>
        <p:spPr/>
        <p:txBody>
          <a:bodyPr/>
          <a:lstStyle/>
          <a:p>
            <a:fld id="{8E26F837-2DE5-408B-A3EE-9213C26FF0FE}" type="slidenum">
              <a:rPr lang="en-US" smtClean="0"/>
              <a:t>33</a:t>
            </a:fld>
            <a:endParaRPr lang="en-US"/>
          </a:p>
        </p:txBody>
      </p:sp>
    </p:spTree>
    <p:extLst>
      <p:ext uri="{BB962C8B-B14F-4D97-AF65-F5344CB8AC3E}">
        <p14:creationId xmlns:p14="http://schemas.microsoft.com/office/powerpoint/2010/main" val="1965133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effectLst/>
              </a:rPr>
              <a:t>Figure 1. Dissemination of </a:t>
            </a:r>
            <a:r>
              <a:rPr lang="en-US" i="1" dirty="0">
                <a:effectLst/>
              </a:rPr>
              <a:t>S.</a:t>
            </a:r>
            <a:r>
              <a:rPr lang="en-US" dirty="0">
                <a:effectLst/>
              </a:rPr>
              <a:t> </a:t>
            </a:r>
            <a:r>
              <a:rPr lang="en-US" dirty="0" err="1">
                <a:effectLst/>
              </a:rPr>
              <a:t>Typhi</a:t>
            </a:r>
            <a:r>
              <a:rPr lang="en-US" dirty="0">
                <a:effectLst/>
              </a:rPr>
              <a:t> during systemic infection.</a:t>
            </a:r>
          </a:p>
          <a:p>
            <a:r>
              <a:rPr lang="en-US" dirty="0">
                <a:effectLst/>
              </a:rPr>
              <a:t>Typhoid is usually contracted by ingestion of food or water contaminated by fecal or urinary carriers excreting </a:t>
            </a:r>
            <a:r>
              <a:rPr lang="en-US" i="1" dirty="0">
                <a:effectLst/>
              </a:rPr>
              <a:t>S.</a:t>
            </a:r>
            <a:r>
              <a:rPr lang="en-US" dirty="0">
                <a:effectLst/>
              </a:rPr>
              <a:t> </a:t>
            </a:r>
            <a:r>
              <a:rPr lang="en-US" dirty="0" err="1">
                <a:effectLst/>
              </a:rPr>
              <a:t>Typhi</a:t>
            </a:r>
            <a:r>
              <a:rPr lang="en-US" dirty="0">
                <a:effectLst/>
              </a:rPr>
              <a:t>. The incubation period is usually 7 to 14 d. In the small intestine the bacteria adhere to the mucosa and then invade the epithelial cells. The Peyer's patches, which are </a:t>
            </a:r>
            <a:r>
              <a:rPr lang="en-US" dirty="0" err="1">
                <a:effectLst/>
              </a:rPr>
              <a:t>aggregrated</a:t>
            </a:r>
            <a:r>
              <a:rPr lang="en-US" dirty="0">
                <a:effectLst/>
              </a:rPr>
              <a:t> lymphoid nodules of the terminal ileum, play an important role in the transport to the underlying lymphoid tissue. Specialized epithelial cells such as M cells overlying these Peyer's patches are probably the site of internalization of </a:t>
            </a:r>
            <a:r>
              <a:rPr lang="en-US" i="1" dirty="0">
                <a:effectLst/>
              </a:rPr>
              <a:t>S.</a:t>
            </a:r>
            <a:r>
              <a:rPr lang="en-US" dirty="0">
                <a:effectLst/>
              </a:rPr>
              <a:t> </a:t>
            </a:r>
            <a:r>
              <a:rPr lang="en-US" dirty="0" err="1">
                <a:effectLst/>
              </a:rPr>
              <a:t>Typhi</a:t>
            </a:r>
            <a:r>
              <a:rPr lang="en-US" dirty="0">
                <a:effectLst/>
              </a:rPr>
              <a:t>. Once the bacteria have penetrated the mucosal barrier, the invading organism </a:t>
            </a:r>
            <a:r>
              <a:rPr lang="en-US" dirty="0" err="1">
                <a:effectLst/>
              </a:rPr>
              <a:t>translocates</a:t>
            </a:r>
            <a:r>
              <a:rPr lang="en-US" dirty="0">
                <a:effectLst/>
              </a:rPr>
              <a:t> to the intestinal lymphoid follicles and the draining mesenteric lymph nodes, and some pass on to the reticuloendothelial cells of the liver and spleen. During the </a:t>
            </a:r>
            <a:r>
              <a:rPr lang="en-US" dirty="0" err="1">
                <a:effectLst/>
              </a:rPr>
              <a:t>bacteremic</a:t>
            </a:r>
            <a:r>
              <a:rPr lang="en-US" dirty="0">
                <a:effectLst/>
              </a:rPr>
              <a:t> phase, the bacteria are widely disseminated throughout the body. Secondary infection can occur with liver, spleen, bone-marrow, gallbladder, and Peyer's patches as the most preferred sites. The gallbladder is the main reservoir during a chronic infection with </a:t>
            </a:r>
            <a:r>
              <a:rPr lang="en-US" i="1" dirty="0">
                <a:effectLst/>
              </a:rPr>
              <a:t>S.</a:t>
            </a:r>
            <a:r>
              <a:rPr lang="en-US" dirty="0">
                <a:effectLst/>
              </a:rPr>
              <a:t> </a:t>
            </a:r>
            <a:r>
              <a:rPr lang="en-US" dirty="0" err="1">
                <a:effectLst/>
              </a:rPr>
              <a:t>Typhi</a:t>
            </a:r>
            <a:r>
              <a:rPr lang="en-US" dirty="0">
                <a:effectLst/>
              </a:rPr>
              <a:t> and invasion occurs either directly from the blood or by retrograde spread from the bile. Of interest, the ability of </a:t>
            </a:r>
            <a:r>
              <a:rPr lang="en-US" i="1" dirty="0">
                <a:effectLst/>
              </a:rPr>
              <a:t>Salmonella</a:t>
            </a:r>
            <a:r>
              <a:rPr lang="en-US" dirty="0">
                <a:effectLst/>
              </a:rPr>
              <a:t> to form biofilms on gallstones is likely to be a critical factor in establishment of chronic carriage and shedding of </a:t>
            </a:r>
            <a:r>
              <a:rPr lang="en-US" i="1" dirty="0">
                <a:effectLst/>
              </a:rPr>
              <a:t>S.</a:t>
            </a:r>
            <a:r>
              <a:rPr lang="en-US" dirty="0">
                <a:effectLst/>
              </a:rPr>
              <a:t> </a:t>
            </a:r>
            <a:r>
              <a:rPr lang="en-US" dirty="0" err="1">
                <a:effectLst/>
              </a:rPr>
              <a:t>Typhi</a:t>
            </a:r>
            <a:r>
              <a:rPr lang="en-US" dirty="0">
                <a:effectLst/>
              </a:rPr>
              <a:t> </a:t>
            </a:r>
            <a:r>
              <a:rPr lang="en-US" dirty="0">
                <a:effectLst/>
                <a:hlinkClick r:id="rId3"/>
              </a:rPr>
              <a:t>[88]</a:t>
            </a:r>
            <a:r>
              <a:rPr lang="en-US" dirty="0">
                <a:effectLst/>
              </a:rPr>
              <a:t>. The bacteria that are excreted in the bile can then reinvade the intestinal wall by the mechanism previously described or are excreted by feces. Typical clinical symptoms are fever, malaise, and abdominal discomfort. Clinical features such as a tender abdomen, hepatomegaly, splenomegaly, and a relative bradycardia are common. Rose spots, the classical skin lesions associated with typhoid fever, are relatively uncommon and occur in 5%–30% of cases. The most severe manifestations of typhoid leading to sepsis and death are either necrosis of the Peyer's patches resulting in gut perforation and peritonitis or a toxic encephalopathy associated with myocarditis and </a:t>
            </a:r>
            <a:r>
              <a:rPr lang="en-US" dirty="0" err="1">
                <a:effectLst/>
              </a:rPr>
              <a:t>haemodynamic</a:t>
            </a:r>
            <a:r>
              <a:rPr lang="en-US" dirty="0">
                <a:effectLst/>
              </a:rPr>
              <a:t> shock </a:t>
            </a:r>
            <a:r>
              <a:rPr lang="en-US" dirty="0">
                <a:effectLst/>
                <a:hlinkClick r:id="rId4"/>
              </a:rPr>
              <a:t>[8]</a:t>
            </a:r>
            <a:r>
              <a:rPr lang="en-US" dirty="0">
                <a:effectLst/>
              </a:rPr>
              <a:t>, </a:t>
            </a:r>
            <a:r>
              <a:rPr lang="en-US" dirty="0">
                <a:effectLst/>
                <a:hlinkClick r:id="rId5"/>
              </a:rPr>
              <a:t>[89]</a:t>
            </a:r>
            <a:r>
              <a:rPr lang="en-US" dirty="0">
                <a:effectLst/>
              </a:rPr>
              <a:t>.</a:t>
            </a:r>
          </a:p>
          <a:p>
            <a:r>
              <a:rPr lang="en-US" dirty="0">
                <a:effectLst/>
                <a:hlinkClick r:id="rId6"/>
              </a:rPr>
              <a:t>http://dx.doi.org/10.1371/journal.ppat.1002933.g001</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25C65E1-B83B-460C-A024-5F5A6481805C}" type="slidenum">
              <a:rPr lang="en-US" smtClean="0"/>
              <a:t>34</a:t>
            </a:fld>
            <a:endParaRPr lang="en-US"/>
          </a:p>
        </p:txBody>
      </p:sp>
    </p:spTree>
    <p:extLst>
      <p:ext uri="{BB962C8B-B14F-4D97-AF65-F5344CB8AC3E}">
        <p14:creationId xmlns:p14="http://schemas.microsoft.com/office/powerpoint/2010/main" val="2918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26F837-2DE5-408B-A3EE-9213C26FF0FE}" type="slidenum">
              <a:rPr lang="en-US" smtClean="0"/>
              <a:t>3</a:t>
            </a:fld>
            <a:endParaRPr lang="en-US"/>
          </a:p>
        </p:txBody>
      </p:sp>
    </p:spTree>
    <p:extLst>
      <p:ext uri="{BB962C8B-B14F-4D97-AF65-F5344CB8AC3E}">
        <p14:creationId xmlns:p14="http://schemas.microsoft.com/office/powerpoint/2010/main" val="267805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71141-39FB-4F51-B78C-6F188A1B2CD2}" type="slidenum">
              <a:rPr lang="en-US" smtClean="0"/>
              <a:t>7</a:t>
            </a:fld>
            <a:endParaRPr lang="en-US"/>
          </a:p>
        </p:txBody>
      </p:sp>
    </p:spTree>
    <p:extLst>
      <p:ext uri="{BB962C8B-B14F-4D97-AF65-F5344CB8AC3E}">
        <p14:creationId xmlns:p14="http://schemas.microsoft.com/office/powerpoint/2010/main" val="2424049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Fisher's exact test is more accurate than the </a:t>
            </a:r>
            <a:r>
              <a:rPr lang="en-US" dirty="0">
                <a:hlinkClick r:id="rId3"/>
              </a:rPr>
              <a:t>chi-square test</a:t>
            </a:r>
            <a:r>
              <a:rPr lang="en-US" dirty="0"/>
              <a:t> or </a:t>
            </a:r>
            <a:r>
              <a:rPr lang="en-US" i="1" dirty="0">
                <a:hlinkClick r:id="rId4"/>
              </a:rPr>
              <a:t>G</a:t>
            </a:r>
            <a:r>
              <a:rPr lang="en-US" dirty="0">
                <a:hlinkClick r:id="rId4"/>
              </a:rPr>
              <a:t>–test </a:t>
            </a:r>
            <a:r>
              <a:rPr lang="en-US" dirty="0"/>
              <a:t>of independence when the expected numbers are small. I recommend you use Fisher's exact test when the total sample size is less than 1000, and use the chi-square or </a:t>
            </a:r>
            <a:r>
              <a:rPr lang="en-US" i="1" dirty="0"/>
              <a:t>G</a:t>
            </a:r>
            <a:r>
              <a:rPr lang="en-US" dirty="0"/>
              <a:t>–test for larger sample sizes. See the </a:t>
            </a:r>
            <a:r>
              <a:rPr lang="en-US" dirty="0">
                <a:hlinkClick r:id="rId5"/>
              </a:rPr>
              <a:t>web page on small sample sizes</a:t>
            </a:r>
            <a:r>
              <a:rPr lang="en-US" dirty="0"/>
              <a:t> for further discussion of what it means to be "small". </a:t>
            </a:r>
          </a:p>
          <a:p>
            <a:endParaRPr lang="en-US" dirty="0"/>
          </a:p>
          <a:p>
            <a:r>
              <a:rPr lang="en-US" dirty="0"/>
              <a:t>http://www.biostathandbook.com/fishers.html</a:t>
            </a:r>
          </a:p>
          <a:p>
            <a:endParaRPr lang="en-US" dirty="0"/>
          </a:p>
          <a:p>
            <a:r>
              <a:rPr lang="en-US" dirty="0"/>
              <a:t>you'd expect one or two variables to show a significant result purely by chance, even if diet had no real effect on mammographic density. Applying the Bonferroni correction, you'd divide </a:t>
            </a:r>
            <a:r>
              <a:rPr lang="en-US" i="1" dirty="0"/>
              <a:t>P</a:t>
            </a:r>
            <a:r>
              <a:rPr lang="en-US" dirty="0"/>
              <a:t>=0.05 by the number of tests (25) to get the Bonferroni critical value, so a test would have to have </a:t>
            </a:r>
            <a:r>
              <a:rPr lang="en-US" i="1" dirty="0"/>
              <a:t>P</a:t>
            </a:r>
            <a:r>
              <a:rPr lang="en-US" dirty="0"/>
              <a:t>&lt;0.002 to be significant. Under that criterion, only the test for total calories is significant.</a:t>
            </a:r>
          </a:p>
        </p:txBody>
      </p:sp>
      <p:sp>
        <p:nvSpPr>
          <p:cNvPr id="4" name="Slide Number Placeholder 3"/>
          <p:cNvSpPr>
            <a:spLocks noGrp="1"/>
          </p:cNvSpPr>
          <p:nvPr>
            <p:ph type="sldNum" sz="quarter" idx="10"/>
          </p:nvPr>
        </p:nvSpPr>
        <p:spPr/>
        <p:txBody>
          <a:bodyPr/>
          <a:lstStyle/>
          <a:p>
            <a:fld id="{AB571141-39FB-4F51-B78C-6F188A1B2CD2}" type="slidenum">
              <a:rPr lang="en-US" smtClean="0"/>
              <a:t>8</a:t>
            </a:fld>
            <a:endParaRPr lang="en-US"/>
          </a:p>
        </p:txBody>
      </p:sp>
    </p:spTree>
    <p:extLst>
      <p:ext uri="{BB962C8B-B14F-4D97-AF65-F5344CB8AC3E}">
        <p14:creationId xmlns:p14="http://schemas.microsoft.com/office/powerpoint/2010/main" val="3669940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Fisher's exact test is more accurate than the </a:t>
            </a:r>
            <a:r>
              <a:rPr lang="en-US" dirty="0">
                <a:hlinkClick r:id="rId3"/>
              </a:rPr>
              <a:t>chi-square test</a:t>
            </a:r>
            <a:r>
              <a:rPr lang="en-US" dirty="0"/>
              <a:t> or </a:t>
            </a:r>
            <a:r>
              <a:rPr lang="en-US" i="1" dirty="0">
                <a:hlinkClick r:id="rId4"/>
              </a:rPr>
              <a:t>G</a:t>
            </a:r>
            <a:r>
              <a:rPr lang="en-US" dirty="0">
                <a:hlinkClick r:id="rId4"/>
              </a:rPr>
              <a:t>–test </a:t>
            </a:r>
            <a:r>
              <a:rPr lang="en-US" dirty="0"/>
              <a:t>of independence when the expected numbers are small. I recommend you use Fisher's exact test when the total sample size is less than 1000, and use the chi-square or </a:t>
            </a:r>
            <a:r>
              <a:rPr lang="en-US" i="1" dirty="0"/>
              <a:t>G</a:t>
            </a:r>
            <a:r>
              <a:rPr lang="en-US" dirty="0"/>
              <a:t>–test for larger sample sizes. See the </a:t>
            </a:r>
            <a:r>
              <a:rPr lang="en-US" dirty="0">
                <a:hlinkClick r:id="rId5"/>
              </a:rPr>
              <a:t>web page on small sample sizes</a:t>
            </a:r>
            <a:r>
              <a:rPr lang="en-US" dirty="0"/>
              <a:t> for further discussion of what it means to be "small". </a:t>
            </a:r>
          </a:p>
          <a:p>
            <a:endParaRPr lang="en-US" dirty="0"/>
          </a:p>
          <a:p>
            <a:r>
              <a:rPr lang="en-US" dirty="0"/>
              <a:t>http://www.biostathandbook.com/fishers.html</a:t>
            </a:r>
          </a:p>
          <a:p>
            <a:endParaRPr lang="en-US" dirty="0"/>
          </a:p>
          <a:p>
            <a:r>
              <a:rPr lang="en-US" dirty="0"/>
              <a:t>you'd expect one or two variables to show a significant result purely by chance, even if diet had no real effect on mammographic density. Applying the Bonferroni correction, you'd divide </a:t>
            </a:r>
            <a:r>
              <a:rPr lang="en-US" i="1" dirty="0"/>
              <a:t>P</a:t>
            </a:r>
            <a:r>
              <a:rPr lang="en-US" dirty="0"/>
              <a:t>=0.05 by the number of tests (25) to get the Bonferroni critical value, so a test would have to have </a:t>
            </a:r>
            <a:r>
              <a:rPr lang="en-US" i="1" dirty="0"/>
              <a:t>P</a:t>
            </a:r>
            <a:r>
              <a:rPr lang="en-US" dirty="0"/>
              <a:t>&lt;0.002 to be significant. Under that criterion, only the test for total calories is significant.</a:t>
            </a:r>
          </a:p>
        </p:txBody>
      </p:sp>
      <p:sp>
        <p:nvSpPr>
          <p:cNvPr id="4" name="Slide Number Placeholder 3"/>
          <p:cNvSpPr>
            <a:spLocks noGrp="1"/>
          </p:cNvSpPr>
          <p:nvPr>
            <p:ph type="sldNum" sz="quarter" idx="10"/>
          </p:nvPr>
        </p:nvSpPr>
        <p:spPr/>
        <p:txBody>
          <a:bodyPr/>
          <a:lstStyle/>
          <a:p>
            <a:fld id="{AB571141-39FB-4F51-B78C-6F188A1B2CD2}" type="slidenum">
              <a:rPr lang="en-US" smtClean="0"/>
              <a:t>9</a:t>
            </a:fld>
            <a:endParaRPr lang="en-US"/>
          </a:p>
        </p:txBody>
      </p:sp>
    </p:spTree>
    <p:extLst>
      <p:ext uri="{BB962C8B-B14F-4D97-AF65-F5344CB8AC3E}">
        <p14:creationId xmlns:p14="http://schemas.microsoft.com/office/powerpoint/2010/main" val="3668440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26F837-2DE5-408B-A3EE-9213C26FF0FE}" type="slidenum">
              <a:rPr lang="en-US" smtClean="0"/>
              <a:t>10</a:t>
            </a:fld>
            <a:endParaRPr lang="en-US"/>
          </a:p>
        </p:txBody>
      </p:sp>
    </p:spTree>
    <p:extLst>
      <p:ext uri="{BB962C8B-B14F-4D97-AF65-F5344CB8AC3E}">
        <p14:creationId xmlns:p14="http://schemas.microsoft.com/office/powerpoint/2010/main" val="3466735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26F837-2DE5-408B-A3EE-9213C26FF0FE}" type="slidenum">
              <a:rPr lang="en-US" smtClean="0"/>
              <a:t>11</a:t>
            </a:fld>
            <a:endParaRPr lang="en-US"/>
          </a:p>
        </p:txBody>
      </p:sp>
    </p:spTree>
    <p:extLst>
      <p:ext uri="{BB962C8B-B14F-4D97-AF65-F5344CB8AC3E}">
        <p14:creationId xmlns:p14="http://schemas.microsoft.com/office/powerpoint/2010/main" val="330929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26F837-2DE5-408B-A3EE-9213C26FF0FE}" type="slidenum">
              <a:rPr lang="en-US" smtClean="0"/>
              <a:t>26</a:t>
            </a:fld>
            <a:endParaRPr lang="en-US"/>
          </a:p>
        </p:txBody>
      </p:sp>
    </p:spTree>
    <p:extLst>
      <p:ext uri="{BB962C8B-B14F-4D97-AF65-F5344CB8AC3E}">
        <p14:creationId xmlns:p14="http://schemas.microsoft.com/office/powerpoint/2010/main" val="200408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Cornell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28 patients – 70% nosocomial infections; 15% farm transmission from discharged EFAH patients; 4% treated at private referral hospital; 11% unrelated community-acquired infections not linked to EFAH.</a:t>
            </a:r>
            <a:endParaRPr lang="pt-BR" i="1" dirty="0">
              <a:latin typeface="Arial" panose="020B0604020202020204" pitchFamily="34" charset="0"/>
              <a:cs typeface="Arial" panose="020B0604020202020204" pitchFamily="34" charset="0"/>
            </a:endParaRPr>
          </a:p>
          <a:p>
            <a:endParaRPr lang="en-US" dirty="0"/>
          </a:p>
          <a:p>
            <a:r>
              <a:rPr lang="en-US" dirty="0"/>
              <a:t>Penn</a:t>
            </a:r>
          </a:p>
          <a:p>
            <a:r>
              <a:rPr lang="en-US" dirty="0"/>
              <a:t>Salmonella Newport multidrug resistant (MDR)-</a:t>
            </a:r>
            <a:r>
              <a:rPr lang="en-US" dirty="0" err="1"/>
              <a:t>AmpC</a:t>
            </a:r>
            <a:r>
              <a:rPr lang="en-US" dirty="0"/>
              <a:t>, which is distinguished by presence of the plasmid-mediated </a:t>
            </a:r>
            <a:r>
              <a:rPr lang="en-US" i="1" dirty="0" err="1"/>
              <a:t>ampC</a:t>
            </a:r>
            <a:r>
              <a:rPr lang="en-US" dirty="0"/>
              <a:t> gene (</a:t>
            </a:r>
            <a:r>
              <a:rPr lang="en-US" i="1" dirty="0"/>
              <a:t>bla</a:t>
            </a:r>
            <a:r>
              <a:rPr lang="en-US" baseline="-25000" dirty="0"/>
              <a:t>CMY2</a:t>
            </a:r>
            <a:r>
              <a:rPr lang="en-US" dirty="0"/>
              <a:t>) that encodes resistance to</a:t>
            </a:r>
            <a:r>
              <a:rPr lang="en-US" baseline="0" dirty="0"/>
              <a:t> </a:t>
            </a:r>
            <a:r>
              <a:rPr lang="en-US" dirty="0"/>
              <a:t>extended-spectrum </a:t>
            </a:r>
            <a:r>
              <a:rPr lang="en-US" dirty="0" err="1"/>
              <a:t>cephalosporins</a:t>
            </a:r>
            <a:r>
              <a:rPr lang="en-US" dirty="0"/>
              <a:t>.</a:t>
            </a:r>
          </a:p>
          <a:p>
            <a:r>
              <a:rPr lang="en-US" dirty="0"/>
              <a:t>Historical data indicated that the proportion of Salmonella positive in- patients increased from 0% in 1998 to 3.8% between January 1 and May 10, 2004. Inpatients identified as high risk (presenting complaints of colic, diarrhea, or fever) had an even greater increase to 19.8% in 2004.</a:t>
            </a:r>
          </a:p>
          <a:p>
            <a:endParaRPr lang="en-US" dirty="0"/>
          </a:p>
          <a:p>
            <a:r>
              <a:rPr lang="en-US" dirty="0"/>
              <a:t>Routine environmental surveillance (ORIG SURV)</a:t>
            </a:r>
            <a:r>
              <a:rPr lang="en-US" baseline="0" dirty="0"/>
              <a:t> </a:t>
            </a:r>
            <a:r>
              <a:rPr lang="en-US" dirty="0"/>
              <a:t>results were available from 722 samples collected be- tween January 1998 and March 3, 2004; 24 (3.3%) were positive. There was </a:t>
            </a:r>
            <a:r>
              <a:rPr lang="en-US" dirty="0" err="1"/>
              <a:t>serogroup</a:t>
            </a:r>
            <a:r>
              <a:rPr lang="en-US" dirty="0"/>
              <a:t> information on 18 of the 24 isolates; 10 were </a:t>
            </a:r>
            <a:r>
              <a:rPr lang="en-US" dirty="0" err="1"/>
              <a:t>serogroup</a:t>
            </a:r>
            <a:r>
              <a:rPr lang="en-US" dirty="0"/>
              <a:t> C2, 7 </a:t>
            </a:r>
            <a:r>
              <a:rPr lang="en-US" dirty="0" err="1"/>
              <a:t>serogroup</a:t>
            </a:r>
            <a:r>
              <a:rPr lang="en-US" dirty="0"/>
              <a:t> B, and 1 was </a:t>
            </a:r>
            <a:r>
              <a:rPr lang="en-US" dirty="0" err="1"/>
              <a:t>serogroup</a:t>
            </a:r>
            <a:r>
              <a:rPr lang="en-US" dirty="0"/>
              <a:t> D. Ten (41.7%) of the positive samples were recovered after admission of the index case on</a:t>
            </a:r>
            <a:r>
              <a:rPr lang="en-US" baseline="0" dirty="0"/>
              <a:t> </a:t>
            </a:r>
            <a:r>
              <a:rPr lang="en-US" dirty="0"/>
              <a:t>July 1, 2003 (7 were </a:t>
            </a:r>
            <a:r>
              <a:rPr lang="en-US" dirty="0" err="1"/>
              <a:t>serogroup</a:t>
            </a:r>
            <a:r>
              <a:rPr lang="en-US" dirty="0"/>
              <a:t> C2, 3 were </a:t>
            </a:r>
            <a:r>
              <a:rPr lang="en-US" dirty="0" err="1"/>
              <a:t>serogroup</a:t>
            </a:r>
            <a:r>
              <a:rPr lang="en-US" dirty="0"/>
              <a:t> B).</a:t>
            </a:r>
          </a:p>
          <a:p>
            <a:endParaRPr lang="en-US" dirty="0"/>
          </a:p>
          <a:p>
            <a:r>
              <a:rPr lang="en-US" dirty="0"/>
              <a:t>Environmental surveillance by the ORIG SURV technique increased on March 10, 2004 in areas of the hospital in which salmonellosis had occurred (171 samples collected). From March 10, 2004 until closure, 15 (8.8%) samples collected from the ICU/NICU area and orthopedic barn were positive.</a:t>
            </a:r>
          </a:p>
          <a:p>
            <a:endParaRPr lang="en-US" dirty="0"/>
          </a:p>
          <a:p>
            <a:r>
              <a:rPr lang="en-US" dirty="0"/>
              <a:t>When a more sensitive, modified ISO culture method (a component of MOD SURV) was implemented at the end of April, 8/25 (32%) environmental samples were positive. At this time, the ICU/NICU and orthopedic barn were closed to new admissions.</a:t>
            </a:r>
          </a:p>
          <a:p>
            <a:endParaRPr lang="en-US" dirty="0"/>
          </a:p>
          <a:p>
            <a:r>
              <a:rPr lang="en-US" dirty="0"/>
              <a:t>However, MOD SURV results from the 120 samples collected (April 27, 2004) in these areas indicated widespread environmental contamination; 36/120 (30%) were</a:t>
            </a:r>
            <a:r>
              <a:rPr lang="en-US" baseline="0" dirty="0"/>
              <a:t> </a:t>
            </a:r>
            <a:r>
              <a:rPr lang="en-US" dirty="0"/>
              <a:t>positive for Salmonella </a:t>
            </a:r>
            <a:r>
              <a:rPr lang="en-US" dirty="0" err="1"/>
              <a:t>serogroup</a:t>
            </a:r>
            <a:r>
              <a:rPr lang="en-US" dirty="0"/>
              <a:t> C2. Human traffic and animal areas were affected; all isolates were later confirmed as S. Newport MDR-</a:t>
            </a:r>
            <a:r>
              <a:rPr lang="en-US" dirty="0" err="1"/>
              <a:t>AmpC</a:t>
            </a:r>
            <a:r>
              <a:rPr lang="en-US" dirty="0"/>
              <a:t>. Confirmation of</a:t>
            </a:r>
            <a:r>
              <a:rPr lang="en-US" baseline="0" dirty="0"/>
              <a:t> </a:t>
            </a:r>
            <a:r>
              <a:rPr lang="en-US" dirty="0"/>
              <a:t>extensive and repeated contamination, combined with findings from a site visit by biosecurity experts (</a:t>
            </a:r>
            <a:r>
              <a:rPr lang="en-US" dirty="0" err="1"/>
              <a:t>Drs</a:t>
            </a:r>
            <a:r>
              <a:rPr lang="en-US" dirty="0"/>
              <a:t> Paul Morley and David Van </a:t>
            </a:r>
            <a:r>
              <a:rPr lang="en-US" dirty="0" err="1"/>
              <a:t>Metre</a:t>
            </a:r>
            <a:r>
              <a:rPr lang="en-US" dirty="0"/>
              <a:t>, May 5–10, 2004) resulted in</a:t>
            </a:r>
            <a:r>
              <a:rPr lang="en-US" baseline="0" dirty="0"/>
              <a:t> </a:t>
            </a:r>
            <a:r>
              <a:rPr lang="en-US" dirty="0"/>
              <a:t>full hospital closure on May 10, 2004. After closure, 222 samples were collected from across</a:t>
            </a:r>
            <a:r>
              <a:rPr lang="en-US" baseline="0" dirty="0"/>
              <a:t> </a:t>
            </a:r>
            <a:r>
              <a:rPr lang="en-US" dirty="0"/>
              <a:t>the extended campus (650 acres outside of </a:t>
            </a:r>
            <a:r>
              <a:rPr lang="en-US" dirty="0" err="1"/>
              <a:t>themain</a:t>
            </a:r>
            <a:r>
              <a:rPr lang="en-US" dirty="0"/>
              <a:t> hospital); only 3were</a:t>
            </a:r>
            <a:r>
              <a:rPr lang="en-US" baseline="0" dirty="0"/>
              <a:t> </a:t>
            </a:r>
            <a:r>
              <a:rPr lang="en-US" dirty="0"/>
              <a:t>positive for Salmonella, and none matched the outbreak strain. Based on these results, restricted (Widener Hospital) and </a:t>
            </a:r>
            <a:r>
              <a:rPr lang="en-US" dirty="0" err="1"/>
              <a:t>nonrestricted</a:t>
            </a:r>
            <a:r>
              <a:rPr lang="en-US" dirty="0"/>
              <a:t> (extended campus) zones were</a:t>
            </a:r>
            <a:r>
              <a:rPr lang="en-US" baseline="0" dirty="0"/>
              <a:t> </a:t>
            </a:r>
            <a:r>
              <a:rPr lang="en-US" dirty="0"/>
              <a:t>identified and traffic control measures were implemented.</a:t>
            </a:r>
          </a:p>
          <a:p>
            <a:endParaRPr lang="en-US" dirty="0"/>
          </a:p>
          <a:p>
            <a:endParaRPr lang="en-US" dirty="0"/>
          </a:p>
        </p:txBody>
      </p:sp>
      <p:sp>
        <p:nvSpPr>
          <p:cNvPr id="4" name="Slide Number Placeholder 3"/>
          <p:cNvSpPr>
            <a:spLocks noGrp="1"/>
          </p:cNvSpPr>
          <p:nvPr>
            <p:ph type="sldNum" sz="quarter" idx="10"/>
          </p:nvPr>
        </p:nvSpPr>
        <p:spPr/>
        <p:txBody>
          <a:bodyPr/>
          <a:lstStyle/>
          <a:p>
            <a:fld id="{8E26F837-2DE5-408B-A3EE-9213C26FF0FE}" type="slidenum">
              <a:rPr lang="en-US" smtClean="0"/>
              <a:t>27</a:t>
            </a:fld>
            <a:endParaRPr lang="en-US"/>
          </a:p>
        </p:txBody>
      </p:sp>
    </p:spTree>
    <p:extLst>
      <p:ext uri="{BB962C8B-B14F-4D97-AF65-F5344CB8AC3E}">
        <p14:creationId xmlns:p14="http://schemas.microsoft.com/office/powerpoint/2010/main" val="4005357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BB56F6-433A-492B-937D-84EAFBA03E33}"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448299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B56F6-433A-492B-937D-84EAFBA03E33}"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64540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B56F6-433A-492B-937D-84EAFBA03E33}"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466490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B56F6-433A-492B-937D-84EAFBA03E33}"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2572946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BB56F6-433A-492B-937D-84EAFBA03E33}"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3700667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BB56F6-433A-492B-937D-84EAFBA03E33}"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689894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BB56F6-433A-492B-937D-84EAFBA03E33}" type="datetimeFigureOut">
              <a:rPr lang="en-US" smtClean="0"/>
              <a:t>11/28/2018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1630704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BB56F6-433A-492B-937D-84EAFBA03E33}" type="datetimeFigureOut">
              <a:rPr lang="en-US" smtClean="0"/>
              <a:t>11/28/2018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1575622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B56F6-433A-492B-937D-84EAFBA03E33}" type="datetimeFigureOut">
              <a:rPr lang="en-US" smtClean="0"/>
              <a:t>11/28/2018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1976423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BB56F6-433A-492B-937D-84EAFBA03E33}"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86932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BB56F6-433A-492B-937D-84EAFBA03E33}"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3547D-3B97-45B7-B1A8-32F8782AE4D2}" type="slidenum">
              <a:rPr lang="en-US" smtClean="0"/>
              <a:t>‹#›</a:t>
            </a:fld>
            <a:endParaRPr lang="en-US"/>
          </a:p>
        </p:txBody>
      </p:sp>
    </p:spTree>
    <p:extLst>
      <p:ext uri="{BB962C8B-B14F-4D97-AF65-F5344CB8AC3E}">
        <p14:creationId xmlns:p14="http://schemas.microsoft.com/office/powerpoint/2010/main" val="221787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B56F6-433A-492B-937D-84EAFBA03E33}" type="datetimeFigureOut">
              <a:rPr lang="en-US" smtClean="0"/>
              <a:t>11/28/2018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3547D-3B97-45B7-B1A8-32F8782AE4D2}" type="slidenum">
              <a:rPr lang="en-US" smtClean="0"/>
              <a:t>‹#›</a:t>
            </a:fld>
            <a:endParaRPr lang="en-US"/>
          </a:p>
        </p:txBody>
      </p:sp>
    </p:spTree>
    <p:extLst>
      <p:ext uri="{BB962C8B-B14F-4D97-AF65-F5344CB8AC3E}">
        <p14:creationId xmlns:p14="http://schemas.microsoft.com/office/powerpoint/2010/main" val="28562093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gi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hyperlink" Target="http://journals.plos.org/plospathogens/article?id=info:doi/10.1371/journal.ppat.1002933"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hyperlink" Target="http://journals.plos.org/plospathogens/article?id=info:doi/10.1371/journal.ppat.100293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2124" t="21576" r="24553" b="40966"/>
          <a:stretch/>
        </p:blipFill>
        <p:spPr>
          <a:xfrm>
            <a:off x="50800" y="1648"/>
            <a:ext cx="9042400" cy="4397829"/>
          </a:xfrm>
          <a:prstGeom prst="rect">
            <a:avLst/>
          </a:prstGeom>
        </p:spPr>
      </p:pic>
      <p:sp>
        <p:nvSpPr>
          <p:cNvPr id="2" name="Title 1"/>
          <p:cNvSpPr>
            <a:spLocks noGrp="1"/>
          </p:cNvSpPr>
          <p:nvPr>
            <p:ph type="ctrTitle"/>
          </p:nvPr>
        </p:nvSpPr>
        <p:spPr>
          <a:xfrm>
            <a:off x="133497" y="448983"/>
            <a:ext cx="8877007" cy="1880559"/>
          </a:xfrm>
        </p:spPr>
        <p:txBody>
          <a:bodyPr>
            <a:normAutofit/>
            <a:scene3d>
              <a:camera prst="perspectiveFront"/>
              <a:lightRig rig="threePt" dir="t"/>
            </a:scene3d>
          </a:bodyPr>
          <a:lstStyle/>
          <a:p>
            <a:pPr>
              <a:spcBef>
                <a:spcPts val="0"/>
              </a:spcBef>
            </a:pPr>
            <a:br>
              <a:rPr lang="en-US" sz="3200" b="1" dirty="0">
                <a:ln w="0"/>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rPr>
            </a:br>
            <a:r>
              <a:rPr lang="en-US" sz="3200" b="1" dirty="0">
                <a:ln w="0"/>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rPr>
              <a:t>An Environmental Surveillance Study of </a:t>
            </a:r>
            <a:r>
              <a:rPr lang="en-US" sz="3200" b="1" i="1" dirty="0">
                <a:ln w="0"/>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rPr>
              <a:t>Salmonella</a:t>
            </a:r>
            <a:r>
              <a:rPr lang="en-US" sz="3200" b="1" dirty="0">
                <a:ln w="0"/>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rPr>
              <a:t> in a Multi-Species Animal Facility</a:t>
            </a:r>
            <a:endParaRPr lang="en-US" sz="3200" b="1"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pic>
        <p:nvPicPr>
          <p:cNvPr id="19458" name="Picture 2" descr="http://www.auburn.edu/academic/cosam/news/e-journey/archive/2012/Feb2012/images/new%20images/COSAM%20vertical%20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2120" y="4973483"/>
            <a:ext cx="1680961" cy="17029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029" y="5219303"/>
            <a:ext cx="2329456" cy="1211317"/>
          </a:xfrm>
          <a:prstGeom prst="rect">
            <a:avLst/>
          </a:prstGeom>
          <a:solidFill>
            <a:schemeClr val="bg1"/>
          </a:solidFill>
        </p:spPr>
      </p:pic>
      <p:sp>
        <p:nvSpPr>
          <p:cNvPr id="3" name="Subtitle 2"/>
          <p:cNvSpPr>
            <a:spLocks noGrp="1"/>
          </p:cNvSpPr>
          <p:nvPr>
            <p:ph type="subTitle" idx="1"/>
          </p:nvPr>
        </p:nvSpPr>
        <p:spPr>
          <a:xfrm>
            <a:off x="-373198" y="4438105"/>
            <a:ext cx="9890396" cy="897146"/>
          </a:xfrm>
        </p:spPr>
        <p:txBody>
          <a:bodyPr numCol="2">
            <a:noAutofit/>
          </a:bodyPr>
          <a:lstStyle/>
          <a:p>
            <a:pPr algn="ctr">
              <a:lnSpc>
                <a:spcPct val="50000"/>
              </a:lnSpc>
            </a:pPr>
            <a:r>
              <a:rPr lang="en-US" dirty="0">
                <a:latin typeface="Arial" panose="020B0604020202020204" pitchFamily="34" charset="0"/>
                <a:cs typeface="Arial" panose="020B0604020202020204" pitchFamily="34" charset="0"/>
              </a:rPr>
              <a:t>Steven R. Kitchens</a:t>
            </a:r>
          </a:p>
          <a:p>
            <a:pPr algn="ctr">
              <a:lnSpc>
                <a:spcPct val="50000"/>
              </a:lnSpc>
            </a:pPr>
            <a:r>
              <a:rPr lang="en-US" sz="1800" dirty="0">
                <a:latin typeface="Arial" panose="020B0604020202020204" pitchFamily="34" charset="0"/>
                <a:cs typeface="Arial" panose="020B0604020202020204" pitchFamily="34" charset="0"/>
              </a:rPr>
              <a:t>Department of Pathobiology</a:t>
            </a:r>
          </a:p>
          <a:p>
            <a:pPr algn="ctr">
              <a:lnSpc>
                <a:spcPct val="50000"/>
              </a:lnSpc>
            </a:pPr>
            <a:endParaRPr lang="en-US" sz="1800" dirty="0">
              <a:latin typeface="Arial" panose="020B0604020202020204" pitchFamily="34" charset="0"/>
              <a:cs typeface="Arial" panose="020B0604020202020204" pitchFamily="34" charset="0"/>
            </a:endParaRPr>
          </a:p>
          <a:p>
            <a:pPr algn="ctr">
              <a:lnSpc>
                <a:spcPct val="50000"/>
              </a:lnSpc>
            </a:pPr>
            <a:r>
              <a:rPr lang="en-US" dirty="0" err="1">
                <a:latin typeface="Arial" panose="020B0604020202020204" pitchFamily="34" charset="0"/>
                <a:cs typeface="Arial" panose="020B0604020202020204" pitchFamily="34" charset="0"/>
              </a:rPr>
              <a:t>Zheran</a:t>
            </a:r>
            <a:r>
              <a:rPr lang="en-US" dirty="0">
                <a:latin typeface="Arial" panose="020B0604020202020204" pitchFamily="34" charset="0"/>
                <a:cs typeface="Arial" panose="020B0604020202020204" pitchFamily="34" charset="0"/>
              </a:rPr>
              <a:t> (Rachel) Wang</a:t>
            </a:r>
          </a:p>
          <a:p>
            <a:pPr algn="ctr">
              <a:lnSpc>
                <a:spcPct val="50000"/>
              </a:lnSpc>
            </a:pPr>
            <a:r>
              <a:rPr lang="en-US" sz="1800" dirty="0">
                <a:latin typeface="Arial" panose="020B0604020202020204" pitchFamily="34" charset="0"/>
                <a:cs typeface="Arial" panose="020B0604020202020204" pitchFamily="34" charset="0"/>
              </a:rPr>
              <a:t>Department of Mathematics and Statistics </a:t>
            </a:r>
          </a:p>
        </p:txBody>
      </p:sp>
    </p:spTree>
    <p:extLst>
      <p:ext uri="{BB962C8B-B14F-4D97-AF65-F5344CB8AC3E}">
        <p14:creationId xmlns:p14="http://schemas.microsoft.com/office/powerpoint/2010/main" val="2488546520"/>
      </p:ext>
    </p:extLst>
  </p:cSld>
  <p:clrMapOvr>
    <a:masterClrMapping/>
  </p:clrMapOvr>
  <mc:AlternateContent xmlns:mc="http://schemas.openxmlformats.org/markup-compatibility/2006" xmlns:p14="http://schemas.microsoft.com/office/powerpoint/2010/main">
    <mc:Choice Requires="p14">
      <p:transition p14:dur="0" advTm="4076"/>
    </mc:Choice>
    <mc:Fallback xmlns="">
      <p:transition advTm="40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5D7AE23-D60D-48B1-A639-706B5DF1A9C4}"/>
              </a:ext>
            </a:extLst>
          </p:cNvPr>
          <p:cNvPicPr>
            <a:picLocks noChangeAspect="1"/>
          </p:cNvPicPr>
          <p:nvPr/>
        </p:nvPicPr>
        <p:blipFill>
          <a:blip r:embed="rId3"/>
          <a:stretch>
            <a:fillRect/>
          </a:stretch>
        </p:blipFill>
        <p:spPr>
          <a:xfrm>
            <a:off x="2086314" y="770012"/>
            <a:ext cx="4971373" cy="5916668"/>
          </a:xfrm>
          <a:prstGeom prst="rect">
            <a:avLst/>
          </a:prstGeom>
        </p:spPr>
      </p:pic>
      <p:sp>
        <p:nvSpPr>
          <p:cNvPr id="26" name="Title 1">
            <a:extLst>
              <a:ext uri="{FF2B5EF4-FFF2-40B4-BE49-F238E27FC236}">
                <a16:creationId xmlns:a16="http://schemas.microsoft.com/office/drawing/2014/main" id="{154C1F9F-7F5F-45C0-8E8D-4CABC2CE466C}"/>
              </a:ext>
            </a:extLst>
          </p:cNvPr>
          <p:cNvSpPr txBox="1">
            <a:spLocks/>
          </p:cNvSpPr>
          <p:nvPr/>
        </p:nvSpPr>
        <p:spPr>
          <a:xfrm>
            <a:off x="14554" y="0"/>
            <a:ext cx="9144000" cy="817619"/>
          </a:xfrm>
          <a:prstGeom prst="rect">
            <a:avLst/>
          </a:prstGeom>
        </p:spPr>
        <p:txBody>
          <a:bodyPr anchor="ctr"/>
          <a:lstStyle>
            <a:lvl1pPr algn="ctr" rtl="0" eaLnBrk="0" fontAlgn="base" hangingPunct="0">
              <a:spcBef>
                <a:spcPct val="0"/>
              </a:spcBef>
              <a:spcAft>
                <a:spcPct val="0"/>
              </a:spcAft>
              <a:defRPr sz="3600">
                <a:solidFill>
                  <a:srgbClr val="003366"/>
                </a:solidFill>
                <a:latin typeface="+mj-lt"/>
                <a:ea typeface="+mj-ea"/>
                <a:cs typeface="+mj-cs"/>
              </a:defRPr>
            </a:lvl1pPr>
            <a:lvl2pPr algn="ctr" rtl="0" eaLnBrk="0" fontAlgn="base" hangingPunct="0">
              <a:spcBef>
                <a:spcPct val="0"/>
              </a:spcBef>
              <a:spcAft>
                <a:spcPct val="0"/>
              </a:spcAft>
              <a:defRPr sz="3600">
                <a:solidFill>
                  <a:srgbClr val="003366"/>
                </a:solidFill>
                <a:latin typeface="Arial" charset="0"/>
              </a:defRPr>
            </a:lvl2pPr>
            <a:lvl3pPr algn="ctr" rtl="0" eaLnBrk="0" fontAlgn="base" hangingPunct="0">
              <a:spcBef>
                <a:spcPct val="0"/>
              </a:spcBef>
              <a:spcAft>
                <a:spcPct val="0"/>
              </a:spcAft>
              <a:defRPr sz="3600">
                <a:solidFill>
                  <a:srgbClr val="003366"/>
                </a:solidFill>
                <a:latin typeface="Arial" charset="0"/>
              </a:defRPr>
            </a:lvl3pPr>
            <a:lvl4pPr algn="ctr" rtl="0" eaLnBrk="0" fontAlgn="base" hangingPunct="0">
              <a:spcBef>
                <a:spcPct val="0"/>
              </a:spcBef>
              <a:spcAft>
                <a:spcPct val="0"/>
              </a:spcAft>
              <a:defRPr sz="3600">
                <a:solidFill>
                  <a:srgbClr val="003366"/>
                </a:solidFill>
                <a:latin typeface="Arial" charset="0"/>
              </a:defRPr>
            </a:lvl4pPr>
            <a:lvl5pPr algn="ctr" rtl="0" eaLnBrk="0" fontAlgn="base" hangingPunct="0">
              <a:spcBef>
                <a:spcPct val="0"/>
              </a:spcBef>
              <a:spcAft>
                <a:spcPct val="0"/>
              </a:spcAft>
              <a:defRPr sz="3600">
                <a:solidFill>
                  <a:srgbClr val="003366"/>
                </a:solidFill>
                <a:latin typeface="Arial" charset="0"/>
              </a:defRPr>
            </a:lvl5pPr>
            <a:lvl6pPr marL="457200" algn="ctr" rtl="0" fontAlgn="base">
              <a:spcBef>
                <a:spcPct val="0"/>
              </a:spcBef>
              <a:spcAft>
                <a:spcPct val="0"/>
              </a:spcAft>
              <a:defRPr sz="3600">
                <a:solidFill>
                  <a:srgbClr val="003366"/>
                </a:solidFill>
                <a:latin typeface="Arial" charset="0"/>
              </a:defRPr>
            </a:lvl6pPr>
            <a:lvl7pPr marL="914400" algn="ctr" rtl="0" fontAlgn="base">
              <a:spcBef>
                <a:spcPct val="0"/>
              </a:spcBef>
              <a:spcAft>
                <a:spcPct val="0"/>
              </a:spcAft>
              <a:defRPr sz="3600">
                <a:solidFill>
                  <a:srgbClr val="003366"/>
                </a:solidFill>
                <a:latin typeface="Arial" charset="0"/>
              </a:defRPr>
            </a:lvl7pPr>
            <a:lvl8pPr marL="1371600" algn="ctr" rtl="0" fontAlgn="base">
              <a:spcBef>
                <a:spcPct val="0"/>
              </a:spcBef>
              <a:spcAft>
                <a:spcPct val="0"/>
              </a:spcAft>
              <a:defRPr sz="3600">
                <a:solidFill>
                  <a:srgbClr val="003366"/>
                </a:solidFill>
                <a:latin typeface="Arial" charset="0"/>
              </a:defRPr>
            </a:lvl8pPr>
            <a:lvl9pPr marL="1828800" algn="ctr" rtl="0" fontAlgn="base">
              <a:spcBef>
                <a:spcPct val="0"/>
              </a:spcBef>
              <a:spcAft>
                <a:spcPct val="0"/>
              </a:spcAft>
              <a:defRPr sz="3600">
                <a:solidFill>
                  <a:srgbClr val="003366"/>
                </a:solidFill>
                <a:latin typeface="Arial" charset="0"/>
              </a:defRPr>
            </a:lvl9pPr>
          </a:lstStyle>
          <a:p>
            <a:pPr>
              <a:defRPr/>
            </a:pPr>
            <a:r>
              <a:rPr lang="en-US" altLang="en-US" sz="3200" b="1" kern="0" dirty="0">
                <a:solidFill>
                  <a:schemeClr val="tx1"/>
                </a:solidFill>
                <a:latin typeface="Arial" panose="020B0604020202020204" pitchFamily="34" charset="0"/>
                <a:cs typeface="Arial" panose="020B0604020202020204" pitchFamily="34" charset="0"/>
              </a:rPr>
              <a:t>Logistic </a:t>
            </a:r>
            <a:r>
              <a:rPr lang="en-US" altLang="en-US" sz="3200" b="1" kern="0" dirty="0" err="1">
                <a:solidFill>
                  <a:schemeClr val="tx1"/>
                </a:solidFill>
                <a:latin typeface="Arial" panose="020B0604020202020204" pitchFamily="34" charset="0"/>
                <a:cs typeface="Arial" panose="020B0604020202020204" pitchFamily="34" charset="0"/>
              </a:rPr>
              <a:t>Regresssion</a:t>
            </a:r>
            <a:r>
              <a:rPr lang="en-US" altLang="en-US" sz="3200" b="1" kern="0" dirty="0">
                <a:solidFill>
                  <a:schemeClr val="tx1"/>
                </a:solidFill>
                <a:latin typeface="Arial" panose="020B0604020202020204" pitchFamily="34" charset="0"/>
                <a:cs typeface="Arial" panose="020B0604020202020204" pitchFamily="34" charset="0"/>
              </a:rPr>
              <a:t> with Random Effects</a:t>
            </a:r>
          </a:p>
        </p:txBody>
      </p:sp>
    </p:spTree>
    <p:extLst>
      <p:ext uri="{BB962C8B-B14F-4D97-AF65-F5344CB8AC3E}">
        <p14:creationId xmlns:p14="http://schemas.microsoft.com/office/powerpoint/2010/main" val="1670159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B57FA079-9913-434B-9B57-6044EDCAD226}"/>
              </a:ext>
            </a:extLst>
          </p:cNvPr>
          <p:cNvGraphicFramePr>
            <a:graphicFrameLocks noGrp="1"/>
          </p:cNvGraphicFramePr>
          <p:nvPr>
            <p:extLst>
              <p:ext uri="{D42A27DB-BD31-4B8C-83A1-F6EECF244321}">
                <p14:modId xmlns:p14="http://schemas.microsoft.com/office/powerpoint/2010/main" val="3524278615"/>
              </p:ext>
            </p:extLst>
          </p:nvPr>
        </p:nvGraphicFramePr>
        <p:xfrm>
          <a:off x="387564" y="2460212"/>
          <a:ext cx="3612106" cy="3343275"/>
        </p:xfrm>
        <a:graphic>
          <a:graphicData uri="http://schemas.openxmlformats.org/drawingml/2006/table">
            <a:tbl>
              <a:tblPr firstRow="1" firstCol="1" bandRow="1"/>
              <a:tblGrid>
                <a:gridCol w="1518646">
                  <a:extLst>
                    <a:ext uri="{9D8B030D-6E8A-4147-A177-3AD203B41FA5}">
                      <a16:colId xmlns:a16="http://schemas.microsoft.com/office/drawing/2014/main" val="2642104308"/>
                    </a:ext>
                  </a:extLst>
                </a:gridCol>
                <a:gridCol w="697820">
                  <a:extLst>
                    <a:ext uri="{9D8B030D-6E8A-4147-A177-3AD203B41FA5}">
                      <a16:colId xmlns:a16="http://schemas.microsoft.com/office/drawing/2014/main" val="2088816528"/>
                    </a:ext>
                  </a:extLst>
                </a:gridCol>
                <a:gridCol w="697820">
                  <a:extLst>
                    <a:ext uri="{9D8B030D-6E8A-4147-A177-3AD203B41FA5}">
                      <a16:colId xmlns:a16="http://schemas.microsoft.com/office/drawing/2014/main" val="4259424424"/>
                    </a:ext>
                  </a:extLst>
                </a:gridCol>
                <a:gridCol w="697820">
                  <a:extLst>
                    <a:ext uri="{9D8B030D-6E8A-4147-A177-3AD203B41FA5}">
                      <a16:colId xmlns:a16="http://schemas.microsoft.com/office/drawing/2014/main" val="1804841846"/>
                    </a:ext>
                  </a:extLst>
                </a:gridCol>
              </a:tblGrid>
              <a:tr h="175895">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grid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Group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58829153"/>
                  </a:ext>
                </a:extLst>
              </a:tr>
              <a:tr h="175895">
                <a:tc>
                  <a:txBody>
                    <a:bodyPr/>
                    <a:lstStyle/>
                    <a:p>
                      <a:pPr marL="0" marR="0">
                        <a:lnSpc>
                          <a:spcPct val="107000"/>
                        </a:lnSpc>
                        <a:spcBef>
                          <a:spcPts val="0"/>
                        </a:spcBef>
                        <a:spcAft>
                          <a:spcPts val="0"/>
                        </a:spcAft>
                      </a:pPr>
                      <a: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Species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gridSpan="3">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hMerge="1">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2001256221"/>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Bovine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572092067"/>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Equine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244060025"/>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Wildlife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4287495613"/>
                  </a:ext>
                </a:extLst>
              </a:tr>
              <a:tr h="177165">
                <a:tc>
                  <a:txBody>
                    <a:bodyPr/>
                    <a:lstStyle/>
                    <a:p>
                      <a:pPr marL="0" marR="0">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Domestic Large Animals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a:noFill/>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a:noFill/>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nchor="b">
                    <a:lnL>
                      <a:noFill/>
                    </a:lnL>
                    <a:lnR>
                      <a:noFill/>
                    </a:lnR>
                    <a:lnT w="12700" cap="flat" cmpd="sng" algn="ctr">
                      <a:solidFill>
                        <a:schemeClr val="tx1"/>
                      </a:solidFill>
                      <a:prstDash val="dash"/>
                      <a:round/>
                      <a:headEnd type="none" w="med" len="med"/>
                      <a:tailEnd type="none" w="med" len="med"/>
                    </a:lnT>
                    <a:lnB>
                      <a:noFill/>
                    </a:lnB>
                  </a:tcPr>
                </a:tc>
                <a:tc>
                  <a:txBody>
                    <a:bodyPr/>
                    <a:lstStyle/>
                    <a:p>
                      <a:pPr marL="0" marR="0" algn="ctr">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a:noFill/>
                    </a:lnB>
                  </a:tcPr>
                </a:tc>
                <a:extLst>
                  <a:ext uri="{0D108BD9-81ED-4DB2-BD59-A6C34878D82A}">
                    <a16:rowId xmlns:a16="http://schemas.microsoft.com/office/drawing/2014/main" val="2996346335"/>
                  </a:ext>
                </a:extLst>
              </a:tr>
              <a:tr h="175895">
                <a:tc>
                  <a:txBody>
                    <a:bodyPr/>
                    <a:lstStyle/>
                    <a:p>
                      <a:endParaRPr lang="en-US" sz="1000">
                        <a:effectLst/>
                        <a:latin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endParaRPr lang="en-US" sz="10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000" dirty="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000" dirty="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34543"/>
                  </a:ext>
                </a:extLst>
              </a:tr>
              <a:tr h="175895">
                <a:tc>
                  <a:txBody>
                    <a:bodyPr/>
                    <a:lstStyle/>
                    <a:p>
                      <a:pPr marL="0" marR="0">
                        <a:lnSpc>
                          <a:spcPct val="107000"/>
                        </a:lnSpc>
                        <a:spcBef>
                          <a:spcPts val="0"/>
                        </a:spcBef>
                        <a:spcAft>
                          <a:spcPts val="0"/>
                        </a:spcAft>
                      </a:pPr>
                      <a: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Season</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a:endParaRPr lang="en-US" sz="10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a:endParaRPr lang="en-US" sz="1000" dirty="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a:endParaRPr lang="en-US" sz="1000" dirty="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890354065"/>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Summer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687863233"/>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758250684"/>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Winter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3385146579"/>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a:noFill/>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a:noFill/>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nchor="b">
                    <a:lnL>
                      <a:noFill/>
                    </a:lnL>
                    <a:lnR>
                      <a:noFill/>
                    </a:lnR>
                    <a:lnT w="12700" cap="flat" cmpd="sng" algn="ctr">
                      <a:solidFill>
                        <a:schemeClr val="tx1"/>
                      </a:solidFill>
                      <a:prstDash val="dash"/>
                      <a:round/>
                      <a:headEnd type="none" w="med" len="med"/>
                      <a:tailEnd type="none" w="med" len="med"/>
                    </a:lnT>
                    <a:lnB>
                      <a:noFill/>
                    </a:lnB>
                  </a:tcPr>
                </a:tc>
                <a:tc>
                  <a:txBody>
                    <a:bodyPr/>
                    <a:lstStyle/>
                    <a:p>
                      <a:pPr marL="0" marR="0" algn="ctr">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a:noFill/>
                    </a:lnB>
                  </a:tcPr>
                </a:tc>
                <a:extLst>
                  <a:ext uri="{0D108BD9-81ED-4DB2-BD59-A6C34878D82A}">
                    <a16:rowId xmlns:a16="http://schemas.microsoft.com/office/drawing/2014/main" val="792207557"/>
                  </a:ext>
                </a:extLst>
              </a:tr>
              <a:tr h="175895">
                <a:tc>
                  <a:txBody>
                    <a:bodyPr/>
                    <a:lstStyle/>
                    <a:p>
                      <a:endParaRPr lang="en-US" sz="1000" dirty="0">
                        <a:effectLst/>
                        <a:latin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endParaRPr lang="en-US" sz="10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000" dirty="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000" dirty="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6865596"/>
                  </a:ext>
                </a:extLst>
              </a:tr>
              <a:tr h="175895">
                <a:tc>
                  <a:txBody>
                    <a:bodyPr/>
                    <a:lstStyle/>
                    <a:p>
                      <a:pPr marL="0" marR="0">
                        <a:lnSpc>
                          <a:spcPct val="107000"/>
                        </a:lnSpc>
                        <a:spcBef>
                          <a:spcPts val="0"/>
                        </a:spcBef>
                        <a:spcAft>
                          <a:spcPts val="0"/>
                        </a:spcAft>
                      </a:pPr>
                      <a: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610272672"/>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570412768"/>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Drain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790909533"/>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Fecal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87386743"/>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Surface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3492441605"/>
                  </a:ext>
                </a:extLst>
              </a:tr>
              <a:tr h="175895">
                <a:tc>
                  <a:txBody>
                    <a:bodyPr/>
                    <a:lstStyle/>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Feed/Hay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a:noFill/>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dash"/>
                      <a:round/>
                      <a:headEnd type="none" w="med" len="med"/>
                      <a:tailEnd type="none" w="med" len="med"/>
                    </a:lnT>
                    <a:lnB>
                      <a:noFill/>
                    </a:lnB>
                  </a:tcPr>
                </a:tc>
                <a:tc>
                  <a:txBody>
                    <a:bodyPr/>
                    <a:lstStyle/>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chemeClr val="tx1"/>
                      </a:solidFill>
                      <a:prstDash val="dash"/>
                      <a:round/>
                      <a:headEnd type="none" w="med" len="med"/>
                      <a:tailEnd type="none" w="med" len="med"/>
                    </a:lnT>
                    <a:lnB>
                      <a:noFill/>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a:t>
                      </a:r>
                    </a:p>
                  </a:txBody>
                  <a:tcPr marL="68580" marR="68580" marT="0" marB="0" anchor="b">
                    <a:lnL>
                      <a:noFill/>
                    </a:lnL>
                    <a:lnR>
                      <a:noFill/>
                    </a:lnR>
                    <a:lnT w="12700" cap="flat" cmpd="sng" algn="ctr">
                      <a:solidFill>
                        <a:schemeClr val="tx1"/>
                      </a:solidFill>
                      <a:prstDash val="dash"/>
                      <a:round/>
                      <a:headEnd type="none" w="med" len="med"/>
                      <a:tailEnd type="none" w="med" len="med"/>
                    </a:lnT>
                    <a:lnB>
                      <a:noFill/>
                    </a:lnB>
                  </a:tcPr>
                </a:tc>
                <a:extLst>
                  <a:ext uri="{0D108BD9-81ED-4DB2-BD59-A6C34878D82A}">
                    <a16:rowId xmlns:a16="http://schemas.microsoft.com/office/drawing/2014/main" val="2419114716"/>
                  </a:ext>
                </a:extLst>
              </a:tr>
            </a:tbl>
          </a:graphicData>
        </a:graphic>
      </p:graphicFrame>
      <p:graphicFrame>
        <p:nvGraphicFramePr>
          <p:cNvPr id="23" name="Table 22">
            <a:extLst>
              <a:ext uri="{FF2B5EF4-FFF2-40B4-BE49-F238E27FC236}">
                <a16:creationId xmlns:a16="http://schemas.microsoft.com/office/drawing/2014/main" id="{0C10F516-08E5-49E3-AE7B-69A716EE633D}"/>
              </a:ext>
            </a:extLst>
          </p:cNvPr>
          <p:cNvGraphicFramePr>
            <a:graphicFrameLocks noGrp="1"/>
          </p:cNvGraphicFramePr>
          <p:nvPr>
            <p:extLst>
              <p:ext uri="{D42A27DB-BD31-4B8C-83A1-F6EECF244321}">
                <p14:modId xmlns:p14="http://schemas.microsoft.com/office/powerpoint/2010/main" val="3290558488"/>
              </p:ext>
            </p:extLst>
          </p:nvPr>
        </p:nvGraphicFramePr>
        <p:xfrm>
          <a:off x="4693772" y="2281125"/>
          <a:ext cx="4121689" cy="1310897"/>
        </p:xfrm>
        <a:graphic>
          <a:graphicData uri="http://schemas.openxmlformats.org/drawingml/2006/table">
            <a:tbl>
              <a:tblPr firstRow="1" firstCol="1" bandRow="1"/>
              <a:tblGrid>
                <a:gridCol w="722882">
                  <a:extLst>
                    <a:ext uri="{9D8B030D-6E8A-4147-A177-3AD203B41FA5}">
                      <a16:colId xmlns:a16="http://schemas.microsoft.com/office/drawing/2014/main" val="3683096541"/>
                    </a:ext>
                  </a:extLst>
                </a:gridCol>
                <a:gridCol w="1708030">
                  <a:extLst>
                    <a:ext uri="{9D8B030D-6E8A-4147-A177-3AD203B41FA5}">
                      <a16:colId xmlns:a16="http://schemas.microsoft.com/office/drawing/2014/main" val="827098684"/>
                    </a:ext>
                  </a:extLst>
                </a:gridCol>
                <a:gridCol w="868392">
                  <a:extLst>
                    <a:ext uri="{9D8B030D-6E8A-4147-A177-3AD203B41FA5}">
                      <a16:colId xmlns:a16="http://schemas.microsoft.com/office/drawing/2014/main" val="1431848330"/>
                    </a:ext>
                  </a:extLst>
                </a:gridCol>
                <a:gridCol w="822385">
                  <a:extLst>
                    <a:ext uri="{9D8B030D-6E8A-4147-A177-3AD203B41FA5}">
                      <a16:colId xmlns:a16="http://schemas.microsoft.com/office/drawing/2014/main" val="2835064143"/>
                    </a:ext>
                  </a:extLst>
                </a:gridCol>
              </a:tblGrid>
              <a:tr h="218812">
                <a:tc>
                  <a:txBody>
                    <a:bodyPr/>
                    <a:lstStyle/>
                    <a:p>
                      <a:pPr marL="0" marR="0" algn="ctr">
                        <a:lnSpc>
                          <a:spcPct val="107000"/>
                        </a:lnSpc>
                        <a:spcBef>
                          <a:spcPts val="0"/>
                        </a:spcBef>
                        <a:spcAft>
                          <a:spcPts val="800"/>
                        </a:spcAft>
                      </a:pPr>
                      <a:r>
                        <a:rPr lang="en-US" sz="1200" b="1" dirty="0">
                          <a:effectLst/>
                          <a:latin typeface="Arial" panose="020B0604020202020204" pitchFamily="34" charset="0"/>
                          <a:ea typeface="Calibri" panose="020F0502020204030204" pitchFamily="34" charset="0"/>
                          <a:cs typeface="Times New Roman" panose="02020603050405020304" pitchFamily="18" charset="0"/>
                        </a:rPr>
                        <a:t>Season</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b="1" dirty="0">
                          <a:effectLst/>
                          <a:latin typeface="Arial" panose="020B0604020202020204" pitchFamily="34" charset="0"/>
                          <a:ea typeface="Calibri" panose="020F0502020204030204" pitchFamily="34" charset="0"/>
                          <a:cs typeface="Times New Roman" panose="02020603050405020304" pitchFamily="18" charset="0"/>
                        </a:rPr>
                        <a:t>Species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b="1" dirty="0">
                          <a:effectLst/>
                          <a:latin typeface="Arial" panose="020B0604020202020204" pitchFamily="34" charset="0"/>
                          <a:ea typeface="Calibri" panose="020F0502020204030204" pitchFamily="34" charset="0"/>
                          <a:cs typeface="Times New Roman" panose="02020603050405020304" pitchFamily="18" charset="0"/>
                        </a:rPr>
                        <a:t>Weather Condition</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b="1" dirty="0">
                          <a:effectLst/>
                          <a:latin typeface="Arial" panose="020B0604020202020204" pitchFamily="34" charset="0"/>
                          <a:ea typeface="Calibri" panose="020F0502020204030204" pitchFamily="34" charset="0"/>
                          <a:cs typeface="Times New Roman" panose="02020603050405020304" pitchFamily="18" charset="0"/>
                        </a:rPr>
                        <a:t>Sample Type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7616347"/>
                  </a:ext>
                </a:extLst>
              </a:tr>
              <a:tr h="0">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Summer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Bovine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Dry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Water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101830"/>
                  </a:ext>
                </a:extLst>
              </a:tr>
              <a:tr h="0">
                <a:tc>
                  <a:txBody>
                    <a:bodyPr/>
                    <a:lstStyle/>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Spring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Equine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Rain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Drain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6378580"/>
                  </a:ext>
                </a:extLst>
              </a:tr>
              <a:tr h="0">
                <a:tc>
                  <a:txBody>
                    <a:bodyPr/>
                    <a:lstStyle/>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Winter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Wildlife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Fecal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531857"/>
                  </a:ext>
                </a:extLst>
              </a:tr>
              <a:tr h="0">
                <a:tc>
                  <a:txBody>
                    <a:bodyPr/>
                    <a:lstStyle/>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Fall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Domestic Large Animal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Surface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511700"/>
                  </a:ext>
                </a:extLst>
              </a:tr>
              <a:tr h="0">
                <a:tc>
                  <a:txBody>
                    <a:bodyPr/>
                    <a:lstStyle/>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Feed/Hay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645690"/>
                  </a:ext>
                </a:extLst>
              </a:tr>
            </a:tbl>
          </a:graphicData>
        </a:graphic>
      </p:graphicFrame>
      <p:sp>
        <p:nvSpPr>
          <p:cNvPr id="24" name="Rectangle 23">
            <a:extLst>
              <a:ext uri="{FF2B5EF4-FFF2-40B4-BE49-F238E27FC236}">
                <a16:creationId xmlns:a16="http://schemas.microsoft.com/office/drawing/2014/main" id="{36331F3D-1A43-4FC2-AC37-EC2F2F62814A}"/>
              </a:ext>
            </a:extLst>
          </p:cNvPr>
          <p:cNvSpPr/>
          <p:nvPr/>
        </p:nvSpPr>
        <p:spPr>
          <a:xfrm>
            <a:off x="5560565" y="1790092"/>
            <a:ext cx="2582823" cy="373757"/>
          </a:xfrm>
          <a:prstGeom prst="rect">
            <a:avLst/>
          </a:prstGeom>
        </p:spPr>
        <p:txBody>
          <a:bodyPr wrap="none">
            <a:spAutoFit/>
          </a:bodyPr>
          <a:lstStyle/>
          <a:p>
            <a:pPr>
              <a:lnSpc>
                <a:spcPct val="107000"/>
              </a:lnSpc>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Rankings of Variables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EF078194-8F52-42A8-A901-AEF87AE91CE0}"/>
              </a:ext>
            </a:extLst>
          </p:cNvPr>
          <p:cNvSpPr/>
          <p:nvPr/>
        </p:nvSpPr>
        <p:spPr>
          <a:xfrm>
            <a:off x="178431" y="1790092"/>
            <a:ext cx="4121689" cy="670120"/>
          </a:xfrm>
          <a:prstGeom prst="rect">
            <a:avLst/>
          </a:prstGeom>
        </p:spPr>
        <p:txBody>
          <a:bodyPr wrap="square">
            <a:spAutoFit/>
          </a:bodyPr>
          <a:lstStyle/>
          <a:p>
            <a:pPr algn="ctr">
              <a:lnSpc>
                <a:spcPct val="107000"/>
              </a:lnSpc>
              <a:spcAft>
                <a:spcPts val="800"/>
              </a:spcAft>
            </a:pPr>
            <a:r>
              <a:rPr lang="en-US" b="1" dirty="0">
                <a:solidFill>
                  <a:srgbClr val="333333"/>
                </a:solidFill>
                <a:latin typeface="Arial" panose="020B0604020202020204" pitchFamily="34" charset="0"/>
                <a:ea typeface="Calibri" panose="020F0502020204030204" pitchFamily="34" charset="0"/>
                <a:cs typeface="Times New Roman" panose="02020603050405020304" pitchFamily="18" charset="0"/>
              </a:rPr>
              <a:t>Multiple Comparisons of Means: Tukey Contrasts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itle 1">
            <a:extLst>
              <a:ext uri="{FF2B5EF4-FFF2-40B4-BE49-F238E27FC236}">
                <a16:creationId xmlns:a16="http://schemas.microsoft.com/office/drawing/2014/main" id="{154C1F9F-7F5F-45C0-8E8D-4CABC2CE466C}"/>
              </a:ext>
            </a:extLst>
          </p:cNvPr>
          <p:cNvSpPr txBox="1">
            <a:spLocks/>
          </p:cNvSpPr>
          <p:nvPr/>
        </p:nvSpPr>
        <p:spPr>
          <a:xfrm>
            <a:off x="14554" y="0"/>
            <a:ext cx="9144000" cy="817619"/>
          </a:xfrm>
          <a:prstGeom prst="rect">
            <a:avLst/>
          </a:prstGeom>
        </p:spPr>
        <p:txBody>
          <a:bodyPr anchor="ctr"/>
          <a:lstStyle>
            <a:lvl1pPr algn="ctr" rtl="0" eaLnBrk="0" fontAlgn="base" hangingPunct="0">
              <a:spcBef>
                <a:spcPct val="0"/>
              </a:spcBef>
              <a:spcAft>
                <a:spcPct val="0"/>
              </a:spcAft>
              <a:defRPr sz="3600">
                <a:solidFill>
                  <a:srgbClr val="003366"/>
                </a:solidFill>
                <a:latin typeface="+mj-lt"/>
                <a:ea typeface="+mj-ea"/>
                <a:cs typeface="+mj-cs"/>
              </a:defRPr>
            </a:lvl1pPr>
            <a:lvl2pPr algn="ctr" rtl="0" eaLnBrk="0" fontAlgn="base" hangingPunct="0">
              <a:spcBef>
                <a:spcPct val="0"/>
              </a:spcBef>
              <a:spcAft>
                <a:spcPct val="0"/>
              </a:spcAft>
              <a:defRPr sz="3600">
                <a:solidFill>
                  <a:srgbClr val="003366"/>
                </a:solidFill>
                <a:latin typeface="Arial" charset="0"/>
              </a:defRPr>
            </a:lvl2pPr>
            <a:lvl3pPr algn="ctr" rtl="0" eaLnBrk="0" fontAlgn="base" hangingPunct="0">
              <a:spcBef>
                <a:spcPct val="0"/>
              </a:spcBef>
              <a:spcAft>
                <a:spcPct val="0"/>
              </a:spcAft>
              <a:defRPr sz="3600">
                <a:solidFill>
                  <a:srgbClr val="003366"/>
                </a:solidFill>
                <a:latin typeface="Arial" charset="0"/>
              </a:defRPr>
            </a:lvl3pPr>
            <a:lvl4pPr algn="ctr" rtl="0" eaLnBrk="0" fontAlgn="base" hangingPunct="0">
              <a:spcBef>
                <a:spcPct val="0"/>
              </a:spcBef>
              <a:spcAft>
                <a:spcPct val="0"/>
              </a:spcAft>
              <a:defRPr sz="3600">
                <a:solidFill>
                  <a:srgbClr val="003366"/>
                </a:solidFill>
                <a:latin typeface="Arial" charset="0"/>
              </a:defRPr>
            </a:lvl4pPr>
            <a:lvl5pPr algn="ctr" rtl="0" eaLnBrk="0" fontAlgn="base" hangingPunct="0">
              <a:spcBef>
                <a:spcPct val="0"/>
              </a:spcBef>
              <a:spcAft>
                <a:spcPct val="0"/>
              </a:spcAft>
              <a:defRPr sz="3600">
                <a:solidFill>
                  <a:srgbClr val="003366"/>
                </a:solidFill>
                <a:latin typeface="Arial" charset="0"/>
              </a:defRPr>
            </a:lvl5pPr>
            <a:lvl6pPr marL="457200" algn="ctr" rtl="0" fontAlgn="base">
              <a:spcBef>
                <a:spcPct val="0"/>
              </a:spcBef>
              <a:spcAft>
                <a:spcPct val="0"/>
              </a:spcAft>
              <a:defRPr sz="3600">
                <a:solidFill>
                  <a:srgbClr val="003366"/>
                </a:solidFill>
                <a:latin typeface="Arial" charset="0"/>
              </a:defRPr>
            </a:lvl6pPr>
            <a:lvl7pPr marL="914400" algn="ctr" rtl="0" fontAlgn="base">
              <a:spcBef>
                <a:spcPct val="0"/>
              </a:spcBef>
              <a:spcAft>
                <a:spcPct val="0"/>
              </a:spcAft>
              <a:defRPr sz="3600">
                <a:solidFill>
                  <a:srgbClr val="003366"/>
                </a:solidFill>
                <a:latin typeface="Arial" charset="0"/>
              </a:defRPr>
            </a:lvl7pPr>
            <a:lvl8pPr marL="1371600" algn="ctr" rtl="0" fontAlgn="base">
              <a:spcBef>
                <a:spcPct val="0"/>
              </a:spcBef>
              <a:spcAft>
                <a:spcPct val="0"/>
              </a:spcAft>
              <a:defRPr sz="3600">
                <a:solidFill>
                  <a:srgbClr val="003366"/>
                </a:solidFill>
                <a:latin typeface="Arial" charset="0"/>
              </a:defRPr>
            </a:lvl8pPr>
            <a:lvl9pPr marL="1828800" algn="ctr" rtl="0" fontAlgn="base">
              <a:spcBef>
                <a:spcPct val="0"/>
              </a:spcBef>
              <a:spcAft>
                <a:spcPct val="0"/>
              </a:spcAft>
              <a:defRPr sz="3600">
                <a:solidFill>
                  <a:srgbClr val="003366"/>
                </a:solidFill>
                <a:latin typeface="Arial" charset="0"/>
              </a:defRPr>
            </a:lvl9pPr>
          </a:lstStyle>
          <a:p>
            <a:pPr>
              <a:defRPr/>
            </a:pPr>
            <a:r>
              <a:rPr lang="en-US" altLang="en-US" sz="3200" b="1" kern="0" dirty="0">
                <a:solidFill>
                  <a:schemeClr val="tx1"/>
                </a:solidFill>
                <a:latin typeface="Arial" panose="020B0604020202020204" pitchFamily="34" charset="0"/>
                <a:cs typeface="Arial" panose="020B0604020202020204" pitchFamily="34" charset="0"/>
              </a:rPr>
              <a:t>Logistic </a:t>
            </a:r>
            <a:r>
              <a:rPr lang="en-US" altLang="en-US" sz="3200" b="1" kern="0" dirty="0" err="1">
                <a:solidFill>
                  <a:schemeClr val="tx1"/>
                </a:solidFill>
                <a:latin typeface="Arial" panose="020B0604020202020204" pitchFamily="34" charset="0"/>
                <a:cs typeface="Arial" panose="020B0604020202020204" pitchFamily="34" charset="0"/>
              </a:rPr>
              <a:t>Regresssion</a:t>
            </a:r>
            <a:r>
              <a:rPr lang="en-US" altLang="en-US" sz="3200" b="1" kern="0" dirty="0">
                <a:solidFill>
                  <a:schemeClr val="tx1"/>
                </a:solidFill>
                <a:latin typeface="Arial" panose="020B0604020202020204" pitchFamily="34" charset="0"/>
                <a:cs typeface="Arial" panose="020B0604020202020204" pitchFamily="34" charset="0"/>
              </a:rPr>
              <a:t> with Random Effects</a:t>
            </a:r>
          </a:p>
        </p:txBody>
      </p:sp>
      <p:graphicFrame>
        <p:nvGraphicFramePr>
          <p:cNvPr id="27" name="Table 26">
            <a:extLst>
              <a:ext uri="{FF2B5EF4-FFF2-40B4-BE49-F238E27FC236}">
                <a16:creationId xmlns:a16="http://schemas.microsoft.com/office/drawing/2014/main" id="{7EC23D94-CF8A-4E7C-9FEE-18266BDA3058}"/>
              </a:ext>
            </a:extLst>
          </p:cNvPr>
          <p:cNvGraphicFramePr>
            <a:graphicFrameLocks noGrp="1"/>
          </p:cNvGraphicFramePr>
          <p:nvPr>
            <p:extLst>
              <p:ext uri="{D42A27DB-BD31-4B8C-83A1-F6EECF244321}">
                <p14:modId xmlns:p14="http://schemas.microsoft.com/office/powerpoint/2010/main" val="1114991181"/>
              </p:ext>
            </p:extLst>
          </p:nvPr>
        </p:nvGraphicFramePr>
        <p:xfrm>
          <a:off x="4572000" y="3911333"/>
          <a:ext cx="4365232" cy="1464356"/>
        </p:xfrm>
        <a:graphic>
          <a:graphicData uri="http://schemas.openxmlformats.org/drawingml/2006/table">
            <a:tbl>
              <a:tblPr/>
              <a:tblGrid>
                <a:gridCol w="1386602">
                  <a:extLst>
                    <a:ext uri="{9D8B030D-6E8A-4147-A177-3AD203B41FA5}">
                      <a16:colId xmlns:a16="http://schemas.microsoft.com/office/drawing/2014/main" val="1060484856"/>
                    </a:ext>
                  </a:extLst>
                </a:gridCol>
                <a:gridCol w="1489315">
                  <a:extLst>
                    <a:ext uri="{9D8B030D-6E8A-4147-A177-3AD203B41FA5}">
                      <a16:colId xmlns:a16="http://schemas.microsoft.com/office/drawing/2014/main" val="1827097334"/>
                    </a:ext>
                  </a:extLst>
                </a:gridCol>
                <a:gridCol w="1489315">
                  <a:extLst>
                    <a:ext uri="{9D8B030D-6E8A-4147-A177-3AD203B41FA5}">
                      <a16:colId xmlns:a16="http://schemas.microsoft.com/office/drawing/2014/main" val="1716585323"/>
                    </a:ext>
                  </a:extLst>
                </a:gridCol>
              </a:tblGrid>
              <a:tr h="732178">
                <a:tc>
                  <a:txBody>
                    <a:bodyPr/>
                    <a:lstStyle/>
                    <a:p>
                      <a:pPr algn="ctr" fontAlgn="b"/>
                      <a:r>
                        <a:rPr lang="en-US" sz="2000" b="1" i="0" u="none" strike="noStrike" dirty="0">
                          <a:solidFill>
                            <a:srgbClr val="000000"/>
                          </a:solidFill>
                          <a:effectLst/>
                          <a:latin typeface="Arial" panose="020B0604020202020204" pitchFamily="34" charset="0"/>
                        </a:rPr>
                        <a:t>Accuracy</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Arial" panose="020B0604020202020204" pitchFamily="34" charset="0"/>
                        </a:rPr>
                        <a:t>Sensitivity</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Arial" panose="020B0604020202020204" pitchFamily="34" charset="0"/>
                        </a:rPr>
                        <a:t>Specificity</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015452918"/>
                  </a:ext>
                </a:extLst>
              </a:tr>
              <a:tr h="732178">
                <a:tc>
                  <a:txBody>
                    <a:bodyPr/>
                    <a:lstStyle/>
                    <a:p>
                      <a:pPr algn="ctr" fontAlgn="b"/>
                      <a:r>
                        <a:rPr lang="en-US" sz="2000" b="0" i="0" u="none" strike="noStrike" dirty="0">
                          <a:solidFill>
                            <a:srgbClr val="000000"/>
                          </a:solidFill>
                          <a:effectLst/>
                          <a:latin typeface="Arial" panose="020B0604020202020204" pitchFamily="34" charset="0"/>
                        </a:rPr>
                        <a:t>0.8023</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Arial" panose="020B0604020202020204" pitchFamily="34" charset="0"/>
                        </a:rPr>
                        <a:t>0.6747</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Arial" panose="020B0604020202020204" pitchFamily="34" charset="0"/>
                        </a:rPr>
                        <a:t>0.9247</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611465"/>
                  </a:ext>
                </a:extLst>
              </a:tr>
            </a:tbl>
          </a:graphicData>
        </a:graphic>
      </p:graphicFrame>
    </p:spTree>
    <p:extLst>
      <p:ext uri="{BB962C8B-B14F-4D97-AF65-F5344CB8AC3E}">
        <p14:creationId xmlns:p14="http://schemas.microsoft.com/office/powerpoint/2010/main" val="212231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9FA5E-F66A-46F9-96AF-54E0F8C33683}"/>
              </a:ext>
            </a:extLst>
          </p:cNvPr>
          <p:cNvSpPr txBox="1">
            <a:spLocks/>
          </p:cNvSpPr>
          <p:nvPr/>
        </p:nvSpPr>
        <p:spPr>
          <a:xfrm>
            <a:off x="505677" y="914400"/>
            <a:ext cx="2743200" cy="2887579"/>
          </a:xfrm>
          <a:prstGeom prst="rect">
            <a:avLst/>
          </a:prstGeom>
        </p:spPr>
        <p:txBody>
          <a:bodyPr vert="horz" lIns="91440" tIns="45720" rIns="91440" bIns="45720" rtlCol="0" anchor="b">
            <a:normAutofit/>
          </a:bodyPr>
          <a:lstStyle>
            <a:lvl1pPr algn="ctr" rtl="0" eaLnBrk="0" fontAlgn="base" hangingPunct="0">
              <a:spcBef>
                <a:spcPct val="0"/>
              </a:spcBef>
              <a:spcAft>
                <a:spcPct val="0"/>
              </a:spcAft>
              <a:defRPr sz="3600">
                <a:solidFill>
                  <a:srgbClr val="003366"/>
                </a:solidFill>
                <a:latin typeface="+mj-lt"/>
                <a:ea typeface="+mj-ea"/>
                <a:cs typeface="+mj-cs"/>
              </a:defRPr>
            </a:lvl1pPr>
            <a:lvl2pPr algn="ctr" rtl="0" eaLnBrk="0" fontAlgn="base" hangingPunct="0">
              <a:spcBef>
                <a:spcPct val="0"/>
              </a:spcBef>
              <a:spcAft>
                <a:spcPct val="0"/>
              </a:spcAft>
              <a:defRPr sz="3600">
                <a:solidFill>
                  <a:srgbClr val="003366"/>
                </a:solidFill>
                <a:latin typeface="Arial" charset="0"/>
              </a:defRPr>
            </a:lvl2pPr>
            <a:lvl3pPr algn="ctr" rtl="0" eaLnBrk="0" fontAlgn="base" hangingPunct="0">
              <a:spcBef>
                <a:spcPct val="0"/>
              </a:spcBef>
              <a:spcAft>
                <a:spcPct val="0"/>
              </a:spcAft>
              <a:defRPr sz="3600">
                <a:solidFill>
                  <a:srgbClr val="003366"/>
                </a:solidFill>
                <a:latin typeface="Arial" charset="0"/>
              </a:defRPr>
            </a:lvl3pPr>
            <a:lvl4pPr algn="ctr" rtl="0" eaLnBrk="0" fontAlgn="base" hangingPunct="0">
              <a:spcBef>
                <a:spcPct val="0"/>
              </a:spcBef>
              <a:spcAft>
                <a:spcPct val="0"/>
              </a:spcAft>
              <a:defRPr sz="3600">
                <a:solidFill>
                  <a:srgbClr val="003366"/>
                </a:solidFill>
                <a:latin typeface="Arial" charset="0"/>
              </a:defRPr>
            </a:lvl4pPr>
            <a:lvl5pPr algn="ctr" rtl="0" eaLnBrk="0" fontAlgn="base" hangingPunct="0">
              <a:spcBef>
                <a:spcPct val="0"/>
              </a:spcBef>
              <a:spcAft>
                <a:spcPct val="0"/>
              </a:spcAft>
              <a:defRPr sz="3600">
                <a:solidFill>
                  <a:srgbClr val="003366"/>
                </a:solidFill>
                <a:latin typeface="Arial" charset="0"/>
              </a:defRPr>
            </a:lvl5pPr>
            <a:lvl6pPr marL="457200" algn="ctr" rtl="0" fontAlgn="base">
              <a:spcBef>
                <a:spcPct val="0"/>
              </a:spcBef>
              <a:spcAft>
                <a:spcPct val="0"/>
              </a:spcAft>
              <a:defRPr sz="3600">
                <a:solidFill>
                  <a:srgbClr val="003366"/>
                </a:solidFill>
                <a:latin typeface="Arial" charset="0"/>
              </a:defRPr>
            </a:lvl6pPr>
            <a:lvl7pPr marL="914400" algn="ctr" rtl="0" fontAlgn="base">
              <a:spcBef>
                <a:spcPct val="0"/>
              </a:spcBef>
              <a:spcAft>
                <a:spcPct val="0"/>
              </a:spcAft>
              <a:defRPr sz="3600">
                <a:solidFill>
                  <a:srgbClr val="003366"/>
                </a:solidFill>
                <a:latin typeface="Arial" charset="0"/>
              </a:defRPr>
            </a:lvl7pPr>
            <a:lvl8pPr marL="1371600" algn="ctr" rtl="0" fontAlgn="base">
              <a:spcBef>
                <a:spcPct val="0"/>
              </a:spcBef>
              <a:spcAft>
                <a:spcPct val="0"/>
              </a:spcAft>
              <a:defRPr sz="3600">
                <a:solidFill>
                  <a:srgbClr val="003366"/>
                </a:solidFill>
                <a:latin typeface="Arial" charset="0"/>
              </a:defRPr>
            </a:lvl8pPr>
            <a:lvl9pPr marL="1828800" algn="ctr" rtl="0" fontAlgn="base">
              <a:spcBef>
                <a:spcPct val="0"/>
              </a:spcBef>
              <a:spcAft>
                <a:spcPct val="0"/>
              </a:spcAft>
              <a:defRPr sz="3600">
                <a:solidFill>
                  <a:srgbClr val="003366"/>
                </a:solidFill>
                <a:latin typeface="Arial" charset="0"/>
              </a:defRPr>
            </a:lvl9pPr>
          </a:lstStyle>
          <a:p>
            <a:pPr defTabSz="914400" eaLnBrk="1" hangingPunct="1">
              <a:lnSpc>
                <a:spcPct val="90000"/>
              </a:lnSpc>
              <a:spcAft>
                <a:spcPts val="600"/>
              </a:spcAft>
              <a:defRPr/>
            </a:pPr>
            <a:r>
              <a:rPr lang="en-US" altLang="en-US" sz="4200" b="1" kern="1200">
                <a:solidFill>
                  <a:srgbClr val="FFFFFF"/>
                </a:solidFill>
                <a:latin typeface="+mj-lt"/>
                <a:ea typeface="+mj-ea"/>
                <a:cs typeface="+mj-cs"/>
              </a:rPr>
              <a:t>Random Forest</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a:extLst>
              <a:ext uri="{FF2B5EF4-FFF2-40B4-BE49-F238E27FC236}">
                <a16:creationId xmlns:a16="http://schemas.microsoft.com/office/drawing/2014/main" id="{F5400CE8-4343-4DBA-94F1-0EC3A1EA1D2D}"/>
              </a:ext>
            </a:extLst>
          </p:cNvPr>
          <p:cNvPicPr/>
          <p:nvPr/>
        </p:nvPicPr>
        <p:blipFill>
          <a:blip r:embed="rId2"/>
          <a:stretch>
            <a:fillRect/>
          </a:stretch>
        </p:blipFill>
        <p:spPr bwMode="auto">
          <a:xfrm>
            <a:off x="3612352" y="366025"/>
            <a:ext cx="5531648" cy="4415622"/>
          </a:xfrm>
          <a:prstGeom prst="rect">
            <a:avLst/>
          </a:prstGeom>
          <a:noFill/>
        </p:spPr>
      </p:pic>
      <p:graphicFrame>
        <p:nvGraphicFramePr>
          <p:cNvPr id="6" name="Table 5">
            <a:extLst>
              <a:ext uri="{FF2B5EF4-FFF2-40B4-BE49-F238E27FC236}">
                <a16:creationId xmlns:a16="http://schemas.microsoft.com/office/drawing/2014/main" id="{BE8A5018-7FA2-4344-8FB7-CA5394866EDD}"/>
              </a:ext>
            </a:extLst>
          </p:cNvPr>
          <p:cNvGraphicFramePr>
            <a:graphicFrameLocks noGrp="1"/>
          </p:cNvGraphicFramePr>
          <p:nvPr>
            <p:extLst>
              <p:ext uri="{D42A27DB-BD31-4B8C-83A1-F6EECF244321}">
                <p14:modId xmlns:p14="http://schemas.microsoft.com/office/powerpoint/2010/main" val="161106748"/>
              </p:ext>
            </p:extLst>
          </p:nvPr>
        </p:nvGraphicFramePr>
        <p:xfrm>
          <a:off x="4034147" y="4880909"/>
          <a:ext cx="4795468" cy="1653241"/>
        </p:xfrm>
        <a:graphic>
          <a:graphicData uri="http://schemas.openxmlformats.org/drawingml/2006/table">
            <a:tbl>
              <a:tblPr/>
              <a:tblGrid>
                <a:gridCol w="1523266">
                  <a:extLst>
                    <a:ext uri="{9D8B030D-6E8A-4147-A177-3AD203B41FA5}">
                      <a16:colId xmlns:a16="http://schemas.microsoft.com/office/drawing/2014/main" val="1060484856"/>
                    </a:ext>
                  </a:extLst>
                </a:gridCol>
                <a:gridCol w="1636101">
                  <a:extLst>
                    <a:ext uri="{9D8B030D-6E8A-4147-A177-3AD203B41FA5}">
                      <a16:colId xmlns:a16="http://schemas.microsoft.com/office/drawing/2014/main" val="1827097334"/>
                    </a:ext>
                  </a:extLst>
                </a:gridCol>
                <a:gridCol w="1636101">
                  <a:extLst>
                    <a:ext uri="{9D8B030D-6E8A-4147-A177-3AD203B41FA5}">
                      <a16:colId xmlns:a16="http://schemas.microsoft.com/office/drawing/2014/main" val="1716585323"/>
                    </a:ext>
                  </a:extLst>
                </a:gridCol>
              </a:tblGrid>
              <a:tr h="835908">
                <a:tc>
                  <a:txBody>
                    <a:bodyPr/>
                    <a:lstStyle/>
                    <a:p>
                      <a:pPr algn="ctr" fontAlgn="b"/>
                      <a:r>
                        <a:rPr lang="en-US" sz="2400" b="1" i="0" u="none" strike="noStrike" dirty="0">
                          <a:solidFill>
                            <a:srgbClr val="000000"/>
                          </a:solidFill>
                          <a:effectLst/>
                          <a:latin typeface="Arial" panose="020B0604020202020204" pitchFamily="34" charset="0"/>
                        </a:rPr>
                        <a:t>Accuracy</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Sensitivity</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Specificity</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015452918"/>
                  </a:ext>
                </a:extLst>
              </a:tr>
              <a:tr h="817333">
                <a:tc>
                  <a:txBody>
                    <a:bodyPr/>
                    <a:lstStyle/>
                    <a:p>
                      <a:pPr algn="ctr" fontAlgn="b"/>
                      <a:r>
                        <a:rPr lang="en-US" sz="2400" b="0" i="0" u="none" strike="noStrike">
                          <a:solidFill>
                            <a:srgbClr val="000000"/>
                          </a:solidFill>
                          <a:effectLst/>
                          <a:latin typeface="Arial" panose="020B0604020202020204" pitchFamily="34" charset="0"/>
                        </a:rPr>
                        <a:t>0.8192</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0.8429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0.8037</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335424"/>
                  </a:ext>
                </a:extLst>
              </a:tr>
            </a:tbl>
          </a:graphicData>
        </a:graphic>
      </p:graphicFrame>
    </p:spTree>
    <p:extLst>
      <p:ext uri="{BB962C8B-B14F-4D97-AF65-F5344CB8AC3E}">
        <p14:creationId xmlns:p14="http://schemas.microsoft.com/office/powerpoint/2010/main" val="339286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DECA483-F684-4F89-8846-91161AA6B50A}"/>
              </a:ext>
            </a:extLst>
          </p:cNvPr>
          <p:cNvSpPr txBox="1">
            <a:spLocks/>
          </p:cNvSpPr>
          <p:nvPr/>
        </p:nvSpPr>
        <p:spPr>
          <a:xfrm>
            <a:off x="14554" y="0"/>
            <a:ext cx="9144000" cy="817619"/>
          </a:xfrm>
          <a:prstGeom prst="rect">
            <a:avLst/>
          </a:prstGeom>
        </p:spPr>
        <p:txBody>
          <a:bodyPr anchor="ctr"/>
          <a:lstStyle>
            <a:lvl1pPr algn="ctr" rtl="0" eaLnBrk="0" fontAlgn="base" hangingPunct="0">
              <a:spcBef>
                <a:spcPct val="0"/>
              </a:spcBef>
              <a:spcAft>
                <a:spcPct val="0"/>
              </a:spcAft>
              <a:defRPr sz="3600">
                <a:solidFill>
                  <a:srgbClr val="003366"/>
                </a:solidFill>
                <a:latin typeface="+mj-lt"/>
                <a:ea typeface="+mj-ea"/>
                <a:cs typeface="+mj-cs"/>
              </a:defRPr>
            </a:lvl1pPr>
            <a:lvl2pPr algn="ctr" rtl="0" eaLnBrk="0" fontAlgn="base" hangingPunct="0">
              <a:spcBef>
                <a:spcPct val="0"/>
              </a:spcBef>
              <a:spcAft>
                <a:spcPct val="0"/>
              </a:spcAft>
              <a:defRPr sz="3600">
                <a:solidFill>
                  <a:srgbClr val="003366"/>
                </a:solidFill>
                <a:latin typeface="Arial" charset="0"/>
              </a:defRPr>
            </a:lvl2pPr>
            <a:lvl3pPr algn="ctr" rtl="0" eaLnBrk="0" fontAlgn="base" hangingPunct="0">
              <a:spcBef>
                <a:spcPct val="0"/>
              </a:spcBef>
              <a:spcAft>
                <a:spcPct val="0"/>
              </a:spcAft>
              <a:defRPr sz="3600">
                <a:solidFill>
                  <a:srgbClr val="003366"/>
                </a:solidFill>
                <a:latin typeface="Arial" charset="0"/>
              </a:defRPr>
            </a:lvl3pPr>
            <a:lvl4pPr algn="ctr" rtl="0" eaLnBrk="0" fontAlgn="base" hangingPunct="0">
              <a:spcBef>
                <a:spcPct val="0"/>
              </a:spcBef>
              <a:spcAft>
                <a:spcPct val="0"/>
              </a:spcAft>
              <a:defRPr sz="3600">
                <a:solidFill>
                  <a:srgbClr val="003366"/>
                </a:solidFill>
                <a:latin typeface="Arial" charset="0"/>
              </a:defRPr>
            </a:lvl4pPr>
            <a:lvl5pPr algn="ctr" rtl="0" eaLnBrk="0" fontAlgn="base" hangingPunct="0">
              <a:spcBef>
                <a:spcPct val="0"/>
              </a:spcBef>
              <a:spcAft>
                <a:spcPct val="0"/>
              </a:spcAft>
              <a:defRPr sz="3600">
                <a:solidFill>
                  <a:srgbClr val="003366"/>
                </a:solidFill>
                <a:latin typeface="Arial" charset="0"/>
              </a:defRPr>
            </a:lvl5pPr>
            <a:lvl6pPr marL="457200" algn="ctr" rtl="0" fontAlgn="base">
              <a:spcBef>
                <a:spcPct val="0"/>
              </a:spcBef>
              <a:spcAft>
                <a:spcPct val="0"/>
              </a:spcAft>
              <a:defRPr sz="3600">
                <a:solidFill>
                  <a:srgbClr val="003366"/>
                </a:solidFill>
                <a:latin typeface="Arial" charset="0"/>
              </a:defRPr>
            </a:lvl6pPr>
            <a:lvl7pPr marL="914400" algn="ctr" rtl="0" fontAlgn="base">
              <a:spcBef>
                <a:spcPct val="0"/>
              </a:spcBef>
              <a:spcAft>
                <a:spcPct val="0"/>
              </a:spcAft>
              <a:defRPr sz="3600">
                <a:solidFill>
                  <a:srgbClr val="003366"/>
                </a:solidFill>
                <a:latin typeface="Arial" charset="0"/>
              </a:defRPr>
            </a:lvl7pPr>
            <a:lvl8pPr marL="1371600" algn="ctr" rtl="0" fontAlgn="base">
              <a:spcBef>
                <a:spcPct val="0"/>
              </a:spcBef>
              <a:spcAft>
                <a:spcPct val="0"/>
              </a:spcAft>
              <a:defRPr sz="3600">
                <a:solidFill>
                  <a:srgbClr val="003366"/>
                </a:solidFill>
                <a:latin typeface="Arial" charset="0"/>
              </a:defRPr>
            </a:lvl8pPr>
            <a:lvl9pPr marL="1828800" algn="ctr" rtl="0" fontAlgn="base">
              <a:spcBef>
                <a:spcPct val="0"/>
              </a:spcBef>
              <a:spcAft>
                <a:spcPct val="0"/>
              </a:spcAft>
              <a:defRPr sz="3600">
                <a:solidFill>
                  <a:srgbClr val="003366"/>
                </a:solidFill>
                <a:latin typeface="Arial" charset="0"/>
              </a:defRPr>
            </a:lvl9pPr>
          </a:lstStyle>
          <a:p>
            <a:pPr>
              <a:defRPr/>
            </a:pPr>
            <a:r>
              <a:rPr lang="en-US" altLang="en-US" sz="3200" b="1" kern="0" dirty="0">
                <a:solidFill>
                  <a:schemeClr val="tx1"/>
                </a:solidFill>
                <a:latin typeface="Arial" panose="020B0604020202020204" pitchFamily="34" charset="0"/>
                <a:cs typeface="Arial" panose="020B0604020202020204" pitchFamily="34" charset="0"/>
              </a:rPr>
              <a:t>MCMC</a:t>
            </a:r>
          </a:p>
        </p:txBody>
      </p:sp>
      <p:pic>
        <p:nvPicPr>
          <p:cNvPr id="50" name="Picture 49" descr="A screenshot of a cell phone&#10;&#10;Description automatically generated">
            <a:extLst>
              <a:ext uri="{FF2B5EF4-FFF2-40B4-BE49-F238E27FC236}">
                <a16:creationId xmlns:a16="http://schemas.microsoft.com/office/drawing/2014/main" id="{862F2339-754F-4A6C-8440-7DD79E1C4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247" y="699722"/>
            <a:ext cx="6756925" cy="6096193"/>
          </a:xfrm>
          <a:prstGeom prst="rect">
            <a:avLst/>
          </a:prstGeom>
        </p:spPr>
      </p:pic>
      <p:pic>
        <p:nvPicPr>
          <p:cNvPr id="2" name="Picture 1">
            <a:extLst>
              <a:ext uri="{FF2B5EF4-FFF2-40B4-BE49-F238E27FC236}">
                <a16:creationId xmlns:a16="http://schemas.microsoft.com/office/drawing/2014/main" id="{B7E10525-8BBE-4AA0-990C-392C1C83C512}"/>
              </a:ext>
            </a:extLst>
          </p:cNvPr>
          <p:cNvPicPr>
            <a:picLocks noChangeAspect="1"/>
          </p:cNvPicPr>
          <p:nvPr/>
        </p:nvPicPr>
        <p:blipFill>
          <a:blip r:embed="rId3"/>
          <a:stretch>
            <a:fillRect/>
          </a:stretch>
        </p:blipFill>
        <p:spPr>
          <a:xfrm>
            <a:off x="338667" y="601842"/>
            <a:ext cx="8620559" cy="6346731"/>
          </a:xfrm>
          <a:prstGeom prst="rect">
            <a:avLst/>
          </a:prstGeom>
        </p:spPr>
      </p:pic>
    </p:spTree>
    <p:extLst>
      <p:ext uri="{BB962C8B-B14F-4D97-AF65-F5344CB8AC3E}">
        <p14:creationId xmlns:p14="http://schemas.microsoft.com/office/powerpoint/2010/main" val="83877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DECA483-F684-4F89-8846-91161AA6B50A}"/>
              </a:ext>
            </a:extLst>
          </p:cNvPr>
          <p:cNvSpPr txBox="1">
            <a:spLocks/>
          </p:cNvSpPr>
          <p:nvPr/>
        </p:nvSpPr>
        <p:spPr>
          <a:xfrm>
            <a:off x="0" y="519288"/>
            <a:ext cx="9144000" cy="817619"/>
          </a:xfrm>
          <a:prstGeom prst="rect">
            <a:avLst/>
          </a:prstGeom>
        </p:spPr>
        <p:txBody>
          <a:bodyPr anchor="ctr"/>
          <a:lstStyle>
            <a:lvl1pPr algn="ctr" rtl="0" eaLnBrk="0" fontAlgn="base" hangingPunct="0">
              <a:spcBef>
                <a:spcPct val="0"/>
              </a:spcBef>
              <a:spcAft>
                <a:spcPct val="0"/>
              </a:spcAft>
              <a:defRPr sz="3600">
                <a:solidFill>
                  <a:srgbClr val="003366"/>
                </a:solidFill>
                <a:latin typeface="+mj-lt"/>
                <a:ea typeface="+mj-ea"/>
                <a:cs typeface="+mj-cs"/>
              </a:defRPr>
            </a:lvl1pPr>
            <a:lvl2pPr algn="ctr" rtl="0" eaLnBrk="0" fontAlgn="base" hangingPunct="0">
              <a:spcBef>
                <a:spcPct val="0"/>
              </a:spcBef>
              <a:spcAft>
                <a:spcPct val="0"/>
              </a:spcAft>
              <a:defRPr sz="3600">
                <a:solidFill>
                  <a:srgbClr val="003366"/>
                </a:solidFill>
                <a:latin typeface="Arial" charset="0"/>
              </a:defRPr>
            </a:lvl2pPr>
            <a:lvl3pPr algn="ctr" rtl="0" eaLnBrk="0" fontAlgn="base" hangingPunct="0">
              <a:spcBef>
                <a:spcPct val="0"/>
              </a:spcBef>
              <a:spcAft>
                <a:spcPct val="0"/>
              </a:spcAft>
              <a:defRPr sz="3600">
                <a:solidFill>
                  <a:srgbClr val="003366"/>
                </a:solidFill>
                <a:latin typeface="Arial" charset="0"/>
              </a:defRPr>
            </a:lvl3pPr>
            <a:lvl4pPr algn="ctr" rtl="0" eaLnBrk="0" fontAlgn="base" hangingPunct="0">
              <a:spcBef>
                <a:spcPct val="0"/>
              </a:spcBef>
              <a:spcAft>
                <a:spcPct val="0"/>
              </a:spcAft>
              <a:defRPr sz="3600">
                <a:solidFill>
                  <a:srgbClr val="003366"/>
                </a:solidFill>
                <a:latin typeface="Arial" charset="0"/>
              </a:defRPr>
            </a:lvl4pPr>
            <a:lvl5pPr algn="ctr" rtl="0" eaLnBrk="0" fontAlgn="base" hangingPunct="0">
              <a:spcBef>
                <a:spcPct val="0"/>
              </a:spcBef>
              <a:spcAft>
                <a:spcPct val="0"/>
              </a:spcAft>
              <a:defRPr sz="3600">
                <a:solidFill>
                  <a:srgbClr val="003366"/>
                </a:solidFill>
                <a:latin typeface="Arial" charset="0"/>
              </a:defRPr>
            </a:lvl5pPr>
            <a:lvl6pPr marL="457200" algn="ctr" rtl="0" fontAlgn="base">
              <a:spcBef>
                <a:spcPct val="0"/>
              </a:spcBef>
              <a:spcAft>
                <a:spcPct val="0"/>
              </a:spcAft>
              <a:defRPr sz="3600">
                <a:solidFill>
                  <a:srgbClr val="003366"/>
                </a:solidFill>
                <a:latin typeface="Arial" charset="0"/>
              </a:defRPr>
            </a:lvl6pPr>
            <a:lvl7pPr marL="914400" algn="ctr" rtl="0" fontAlgn="base">
              <a:spcBef>
                <a:spcPct val="0"/>
              </a:spcBef>
              <a:spcAft>
                <a:spcPct val="0"/>
              </a:spcAft>
              <a:defRPr sz="3600">
                <a:solidFill>
                  <a:srgbClr val="003366"/>
                </a:solidFill>
                <a:latin typeface="Arial" charset="0"/>
              </a:defRPr>
            </a:lvl7pPr>
            <a:lvl8pPr marL="1371600" algn="ctr" rtl="0" fontAlgn="base">
              <a:spcBef>
                <a:spcPct val="0"/>
              </a:spcBef>
              <a:spcAft>
                <a:spcPct val="0"/>
              </a:spcAft>
              <a:defRPr sz="3600">
                <a:solidFill>
                  <a:srgbClr val="003366"/>
                </a:solidFill>
                <a:latin typeface="Arial" charset="0"/>
              </a:defRPr>
            </a:lvl8pPr>
            <a:lvl9pPr marL="1828800" algn="ctr" rtl="0" fontAlgn="base">
              <a:spcBef>
                <a:spcPct val="0"/>
              </a:spcBef>
              <a:spcAft>
                <a:spcPct val="0"/>
              </a:spcAft>
              <a:defRPr sz="3600">
                <a:solidFill>
                  <a:srgbClr val="003366"/>
                </a:solidFill>
                <a:latin typeface="Arial" charset="0"/>
              </a:defRPr>
            </a:lvl9pPr>
          </a:lstStyle>
          <a:p>
            <a:pPr>
              <a:defRPr/>
            </a:pPr>
            <a:r>
              <a:rPr lang="en-US" altLang="en-US" sz="3200" b="1" kern="0" dirty="0">
                <a:solidFill>
                  <a:schemeClr val="tx1"/>
                </a:solidFill>
                <a:latin typeface="Arial" panose="020B0604020202020204" pitchFamily="34" charset="0"/>
                <a:cs typeface="Arial" panose="020B0604020202020204" pitchFamily="34" charset="0"/>
              </a:rPr>
              <a:t>MCMC – Test the Model</a:t>
            </a:r>
          </a:p>
        </p:txBody>
      </p:sp>
      <p:pic>
        <p:nvPicPr>
          <p:cNvPr id="4" name="Picture 3">
            <a:extLst>
              <a:ext uri="{FF2B5EF4-FFF2-40B4-BE49-F238E27FC236}">
                <a16:creationId xmlns:a16="http://schemas.microsoft.com/office/drawing/2014/main" id="{41FF1776-CE9F-463F-8B66-B1B562507C5D}"/>
              </a:ext>
            </a:extLst>
          </p:cNvPr>
          <p:cNvPicPr>
            <a:picLocks noChangeAspect="1"/>
          </p:cNvPicPr>
          <p:nvPr/>
        </p:nvPicPr>
        <p:blipFill>
          <a:blip r:embed="rId2"/>
          <a:stretch>
            <a:fillRect/>
          </a:stretch>
        </p:blipFill>
        <p:spPr>
          <a:xfrm>
            <a:off x="0" y="2144949"/>
            <a:ext cx="9144000" cy="2568102"/>
          </a:xfrm>
          <a:prstGeom prst="rect">
            <a:avLst/>
          </a:prstGeom>
        </p:spPr>
      </p:pic>
      <p:graphicFrame>
        <p:nvGraphicFramePr>
          <p:cNvPr id="7" name="Table 6">
            <a:extLst>
              <a:ext uri="{FF2B5EF4-FFF2-40B4-BE49-F238E27FC236}">
                <a16:creationId xmlns:a16="http://schemas.microsoft.com/office/drawing/2014/main" id="{C98424D3-6447-4FCE-9F77-C5DA8B1B5019}"/>
              </a:ext>
            </a:extLst>
          </p:cNvPr>
          <p:cNvGraphicFramePr>
            <a:graphicFrameLocks noGrp="1"/>
          </p:cNvGraphicFramePr>
          <p:nvPr>
            <p:extLst>
              <p:ext uri="{D42A27DB-BD31-4B8C-83A1-F6EECF244321}">
                <p14:modId xmlns:p14="http://schemas.microsoft.com/office/powerpoint/2010/main" val="43675815"/>
              </p:ext>
            </p:extLst>
          </p:nvPr>
        </p:nvGraphicFramePr>
        <p:xfrm>
          <a:off x="2174266" y="4885116"/>
          <a:ext cx="4795468" cy="1671816"/>
        </p:xfrm>
        <a:graphic>
          <a:graphicData uri="http://schemas.openxmlformats.org/drawingml/2006/table">
            <a:tbl>
              <a:tblPr/>
              <a:tblGrid>
                <a:gridCol w="1523266">
                  <a:extLst>
                    <a:ext uri="{9D8B030D-6E8A-4147-A177-3AD203B41FA5}">
                      <a16:colId xmlns:a16="http://schemas.microsoft.com/office/drawing/2014/main" val="1060484856"/>
                    </a:ext>
                  </a:extLst>
                </a:gridCol>
                <a:gridCol w="1636101">
                  <a:extLst>
                    <a:ext uri="{9D8B030D-6E8A-4147-A177-3AD203B41FA5}">
                      <a16:colId xmlns:a16="http://schemas.microsoft.com/office/drawing/2014/main" val="1827097334"/>
                    </a:ext>
                  </a:extLst>
                </a:gridCol>
                <a:gridCol w="1636101">
                  <a:extLst>
                    <a:ext uri="{9D8B030D-6E8A-4147-A177-3AD203B41FA5}">
                      <a16:colId xmlns:a16="http://schemas.microsoft.com/office/drawing/2014/main" val="1716585323"/>
                    </a:ext>
                  </a:extLst>
                </a:gridCol>
              </a:tblGrid>
              <a:tr h="835908">
                <a:tc>
                  <a:txBody>
                    <a:bodyPr/>
                    <a:lstStyle/>
                    <a:p>
                      <a:pPr algn="ctr" fontAlgn="b"/>
                      <a:r>
                        <a:rPr lang="en-US" sz="2400" b="1" i="0" u="none" strike="noStrike" dirty="0">
                          <a:solidFill>
                            <a:srgbClr val="000000"/>
                          </a:solidFill>
                          <a:effectLst/>
                          <a:latin typeface="Arial" panose="020B0604020202020204" pitchFamily="34" charset="0"/>
                        </a:rPr>
                        <a:t>Accuracy</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Sensitivity</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Specificity</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015452918"/>
                  </a:ext>
                </a:extLst>
              </a:tr>
              <a:tr h="835908">
                <a:tc>
                  <a:txBody>
                    <a:bodyPr/>
                    <a:lstStyle/>
                    <a:p>
                      <a:pPr algn="ctr" fontAlgn="b"/>
                      <a:r>
                        <a:rPr lang="en-US" sz="2400" b="0" i="0" u="none" strike="noStrike" dirty="0">
                          <a:solidFill>
                            <a:srgbClr val="000000"/>
                          </a:solidFill>
                          <a:effectLst/>
                          <a:latin typeface="Arial" panose="020B0604020202020204" pitchFamily="34" charset="0"/>
                        </a:rPr>
                        <a:t>0.7910</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0.6585</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0.9053</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841753"/>
                  </a:ext>
                </a:extLst>
              </a:tr>
            </a:tbl>
          </a:graphicData>
        </a:graphic>
      </p:graphicFrame>
    </p:spTree>
    <p:extLst>
      <p:ext uri="{BB962C8B-B14F-4D97-AF65-F5344CB8AC3E}">
        <p14:creationId xmlns:p14="http://schemas.microsoft.com/office/powerpoint/2010/main" val="1387599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C4D944-28F3-4318-853A-9704BC796235}"/>
              </a:ext>
            </a:extLst>
          </p:cNvPr>
          <p:cNvSpPr>
            <a:spLocks noGrp="1"/>
          </p:cNvSpPr>
          <p:nvPr>
            <p:ph type="title"/>
          </p:nvPr>
        </p:nvSpPr>
        <p:spPr>
          <a:xfrm>
            <a:off x="0" y="706367"/>
            <a:ext cx="9144000" cy="1143000"/>
          </a:xfrm>
        </p:spPr>
        <p:txBody>
          <a:bodyPr anchor="ctr">
            <a:normAutofit fontScale="90000"/>
          </a:bodyPr>
          <a:lstStyle/>
          <a:p>
            <a:pPr algn="ctr"/>
            <a:r>
              <a:rPr lang="en-US" b="1" dirty="0">
                <a:latin typeface="Arial" panose="020B0604020202020204" pitchFamily="34" charset="0"/>
                <a:cs typeface="Arial" panose="020B0604020202020204" pitchFamily="34" charset="0"/>
              </a:rPr>
              <a:t>Accuracy – Sensitivity – Specificity</a:t>
            </a:r>
          </a:p>
        </p:txBody>
      </p:sp>
      <p:graphicFrame>
        <p:nvGraphicFramePr>
          <p:cNvPr id="6" name="Table 5">
            <a:extLst>
              <a:ext uri="{FF2B5EF4-FFF2-40B4-BE49-F238E27FC236}">
                <a16:creationId xmlns:a16="http://schemas.microsoft.com/office/drawing/2014/main" id="{E4391127-A95F-49A0-8921-4040FBD8A4E4}"/>
              </a:ext>
            </a:extLst>
          </p:cNvPr>
          <p:cNvGraphicFramePr>
            <a:graphicFrameLocks noGrp="1"/>
          </p:cNvGraphicFramePr>
          <p:nvPr>
            <p:extLst>
              <p:ext uri="{D42A27DB-BD31-4B8C-83A1-F6EECF244321}">
                <p14:modId xmlns:p14="http://schemas.microsoft.com/office/powerpoint/2010/main" val="4213610316"/>
              </p:ext>
            </p:extLst>
          </p:nvPr>
        </p:nvGraphicFramePr>
        <p:xfrm>
          <a:off x="636897" y="2338766"/>
          <a:ext cx="7870209" cy="3325057"/>
        </p:xfrm>
        <a:graphic>
          <a:graphicData uri="http://schemas.openxmlformats.org/drawingml/2006/table">
            <a:tbl>
              <a:tblPr/>
              <a:tblGrid>
                <a:gridCol w="3074741">
                  <a:extLst>
                    <a:ext uri="{9D8B030D-6E8A-4147-A177-3AD203B41FA5}">
                      <a16:colId xmlns:a16="http://schemas.microsoft.com/office/drawing/2014/main" val="1149758406"/>
                    </a:ext>
                  </a:extLst>
                </a:gridCol>
                <a:gridCol w="1523266">
                  <a:extLst>
                    <a:ext uri="{9D8B030D-6E8A-4147-A177-3AD203B41FA5}">
                      <a16:colId xmlns:a16="http://schemas.microsoft.com/office/drawing/2014/main" val="1060484856"/>
                    </a:ext>
                  </a:extLst>
                </a:gridCol>
                <a:gridCol w="1636101">
                  <a:extLst>
                    <a:ext uri="{9D8B030D-6E8A-4147-A177-3AD203B41FA5}">
                      <a16:colId xmlns:a16="http://schemas.microsoft.com/office/drawing/2014/main" val="1827097334"/>
                    </a:ext>
                  </a:extLst>
                </a:gridCol>
                <a:gridCol w="1636101">
                  <a:extLst>
                    <a:ext uri="{9D8B030D-6E8A-4147-A177-3AD203B41FA5}">
                      <a16:colId xmlns:a16="http://schemas.microsoft.com/office/drawing/2014/main" val="1716585323"/>
                    </a:ext>
                  </a:extLst>
                </a:gridCol>
              </a:tblGrid>
              <a:tr h="835908">
                <a:tc>
                  <a:txBody>
                    <a:bodyPr/>
                    <a:lstStyle/>
                    <a:p>
                      <a:pPr algn="ctr" fontAlgn="b"/>
                      <a:r>
                        <a:rPr lang="en-US" sz="2400" b="1" i="0" u="none" strike="noStrike" dirty="0">
                          <a:solidFill>
                            <a:srgbClr val="000000"/>
                          </a:solidFill>
                          <a:effectLst/>
                          <a:latin typeface="Arial" panose="020B0604020202020204" pitchFamily="34" charset="0"/>
                        </a:rPr>
                        <a:t>Model Type</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Accuracy</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Sensitivity</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Arial" panose="020B0604020202020204" pitchFamily="34" charset="0"/>
                        </a:rPr>
                        <a:t>Specificity</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015452918"/>
                  </a:ext>
                </a:extLst>
              </a:tr>
              <a:tr h="835908">
                <a:tc>
                  <a:txBody>
                    <a:bodyPr/>
                    <a:lstStyle/>
                    <a:p>
                      <a:pPr algn="l" fontAlgn="b"/>
                      <a:r>
                        <a:rPr lang="en-US" sz="2400" b="1" i="0" u="none" strike="noStrike" dirty="0">
                          <a:solidFill>
                            <a:srgbClr val="000000"/>
                          </a:solidFill>
                          <a:effectLst/>
                          <a:latin typeface="Arial" panose="020B0604020202020204" pitchFamily="34" charset="0"/>
                        </a:rPr>
                        <a:t> Logistic Regression</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0.8023</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0.6747</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0.9247</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611465"/>
                  </a:ext>
                </a:extLst>
              </a:tr>
              <a:tr h="817333">
                <a:tc>
                  <a:txBody>
                    <a:bodyPr/>
                    <a:lstStyle/>
                    <a:p>
                      <a:pPr algn="l" fontAlgn="b"/>
                      <a:r>
                        <a:rPr lang="en-US" sz="2400" b="1" i="0" u="none" strike="noStrike" dirty="0">
                          <a:solidFill>
                            <a:srgbClr val="000000"/>
                          </a:solidFill>
                          <a:effectLst/>
                          <a:latin typeface="Arial" panose="020B0604020202020204" pitchFamily="34" charset="0"/>
                        </a:rPr>
                        <a:t> Random Forest</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0.8192</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0.8429</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0.8037</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335424"/>
                  </a:ext>
                </a:extLst>
              </a:tr>
              <a:tr h="835908">
                <a:tc>
                  <a:txBody>
                    <a:bodyPr/>
                    <a:lstStyle/>
                    <a:p>
                      <a:pPr algn="l" fontAlgn="b"/>
                      <a:r>
                        <a:rPr lang="en-US" sz="2400" b="1" i="0" u="none" strike="noStrike" dirty="0">
                          <a:solidFill>
                            <a:srgbClr val="000000"/>
                          </a:solidFill>
                          <a:effectLst/>
                          <a:latin typeface="Arial" panose="020B0604020202020204" pitchFamily="34" charset="0"/>
                        </a:rPr>
                        <a:t> MCMC</a:t>
                      </a:r>
                    </a:p>
                  </a:txBody>
                  <a:tcPr marL="4763" marR="4763" marT="47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0.7910</a:t>
                      </a:r>
                    </a:p>
                  </a:txBody>
                  <a:tcPr marL="4763" marR="4763" marT="47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Arial" panose="020B0604020202020204" pitchFamily="34" charset="0"/>
                        </a:rPr>
                        <a:t>0.6585</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Arial" panose="020B0604020202020204" pitchFamily="34" charset="0"/>
                        </a:rPr>
                        <a:t>0.9053</a:t>
                      </a:r>
                    </a:p>
                  </a:txBody>
                  <a:tcPr marL="4763" marR="4763" marT="47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841753"/>
                  </a:ext>
                </a:extLst>
              </a:tr>
            </a:tbl>
          </a:graphicData>
        </a:graphic>
      </p:graphicFrame>
    </p:spTree>
    <p:extLst>
      <p:ext uri="{BB962C8B-B14F-4D97-AF65-F5344CB8AC3E}">
        <p14:creationId xmlns:p14="http://schemas.microsoft.com/office/powerpoint/2010/main" val="609699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C4D944-28F3-4318-853A-9704BC796235}"/>
              </a:ext>
            </a:extLst>
          </p:cNvPr>
          <p:cNvSpPr>
            <a:spLocks noGrp="1"/>
          </p:cNvSpPr>
          <p:nvPr>
            <p:ph type="title"/>
          </p:nvPr>
        </p:nvSpPr>
        <p:spPr>
          <a:xfrm>
            <a:off x="0" y="706367"/>
            <a:ext cx="9144000" cy="1143000"/>
          </a:xfrm>
        </p:spPr>
        <p:txBody>
          <a:bodyPr anchor="ctr">
            <a:normAutofit/>
          </a:bodyPr>
          <a:lstStyle/>
          <a:p>
            <a:pPr algn="ctr"/>
            <a:r>
              <a:rPr lang="en-US" b="1" dirty="0">
                <a:latin typeface="Arial" panose="020B0604020202020204" pitchFamily="34" charset="0"/>
                <a:cs typeface="Arial" panose="020B0604020202020204" pitchFamily="34" charset="0"/>
              </a:rPr>
              <a:t>Based on Random Forest</a:t>
            </a:r>
          </a:p>
        </p:txBody>
      </p:sp>
      <p:sp>
        <p:nvSpPr>
          <p:cNvPr id="4" name="TextBox 3">
            <a:extLst>
              <a:ext uri="{FF2B5EF4-FFF2-40B4-BE49-F238E27FC236}">
                <a16:creationId xmlns:a16="http://schemas.microsoft.com/office/drawing/2014/main" id="{E3E7800B-B104-4A68-B242-88C435DAB806}"/>
              </a:ext>
            </a:extLst>
          </p:cNvPr>
          <p:cNvSpPr txBox="1"/>
          <p:nvPr/>
        </p:nvSpPr>
        <p:spPr>
          <a:xfrm>
            <a:off x="3093069" y="3138487"/>
            <a:ext cx="2957861" cy="2308324"/>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Dairy Herd Pastures</a:t>
            </a:r>
          </a:p>
          <a:p>
            <a:pPr algn="ctr"/>
            <a:r>
              <a:rPr lang="en-US" sz="2400" dirty="0">
                <a:latin typeface="Arial" panose="020B0604020202020204" pitchFamily="34" charset="0"/>
                <a:cs typeface="Arial" panose="020B0604020202020204" pitchFamily="34" charset="0"/>
              </a:rPr>
              <a:t>Humidity</a:t>
            </a:r>
          </a:p>
          <a:p>
            <a:pPr algn="ctr"/>
            <a:r>
              <a:rPr lang="en-US" sz="2400" dirty="0">
                <a:latin typeface="Arial" panose="020B0604020202020204" pitchFamily="34" charset="0"/>
                <a:cs typeface="Arial" panose="020B0604020202020204" pitchFamily="34" charset="0"/>
              </a:rPr>
              <a:t>Pastures</a:t>
            </a:r>
          </a:p>
          <a:p>
            <a:pPr algn="ctr"/>
            <a:r>
              <a:rPr lang="en-US" sz="2400" dirty="0">
                <a:latin typeface="Arial" panose="020B0604020202020204" pitchFamily="34" charset="0"/>
                <a:cs typeface="Arial" panose="020B0604020202020204" pitchFamily="34" charset="0"/>
              </a:rPr>
              <a:t>McClary Parlor</a:t>
            </a:r>
          </a:p>
          <a:p>
            <a:pPr algn="ctr"/>
            <a:r>
              <a:rPr lang="en-US" sz="2400" dirty="0">
                <a:latin typeface="Arial" panose="020B0604020202020204" pitchFamily="34" charset="0"/>
                <a:cs typeface="Arial" panose="020B0604020202020204" pitchFamily="34" charset="0"/>
              </a:rPr>
              <a:t>Temperature</a:t>
            </a:r>
          </a:p>
          <a:p>
            <a:pPr algn="ctr"/>
            <a:r>
              <a:rPr lang="en-US" sz="2400" dirty="0">
                <a:latin typeface="Arial" panose="020B0604020202020204" pitchFamily="34" charset="0"/>
                <a:cs typeface="Arial" panose="020B0604020202020204" pitchFamily="34" charset="0"/>
              </a:rPr>
              <a:t>McClary Barn</a:t>
            </a:r>
          </a:p>
        </p:txBody>
      </p:sp>
      <p:sp>
        <p:nvSpPr>
          <p:cNvPr id="7" name="TextBox 6">
            <a:extLst>
              <a:ext uri="{FF2B5EF4-FFF2-40B4-BE49-F238E27FC236}">
                <a16:creationId xmlns:a16="http://schemas.microsoft.com/office/drawing/2014/main" id="{5B7C9C0D-B6F1-4988-AABA-1710478BB184}"/>
              </a:ext>
            </a:extLst>
          </p:cNvPr>
          <p:cNvSpPr txBox="1"/>
          <p:nvPr/>
        </p:nvSpPr>
        <p:spPr>
          <a:xfrm>
            <a:off x="1195115" y="1909763"/>
            <a:ext cx="6753773" cy="954107"/>
          </a:xfrm>
          <a:prstGeom prst="rect">
            <a:avLst/>
          </a:prstGeom>
          <a:noFill/>
        </p:spPr>
        <p:txBody>
          <a:bodyPr wrap="none" rtlCol="0">
            <a:spAutoFit/>
          </a:bodyPr>
          <a:lstStyle/>
          <a:p>
            <a:pPr algn="ctr"/>
            <a:r>
              <a:rPr lang="en-US" sz="2800" b="1" dirty="0">
                <a:latin typeface="Arial" panose="020B0604020202020204" pitchFamily="34" charset="0"/>
                <a:cs typeface="Arial" panose="020B0604020202020204" pitchFamily="34" charset="0"/>
              </a:rPr>
              <a:t>Above Variable Importance &gt; 50</a:t>
            </a:r>
          </a:p>
          <a:p>
            <a:pPr algn="ctr"/>
            <a:r>
              <a:rPr lang="en-US" sz="2800" b="1" dirty="0">
                <a:latin typeface="Arial" panose="020B0604020202020204" pitchFamily="34" charset="0"/>
                <a:cs typeface="Arial" panose="020B0604020202020204" pitchFamily="34" charset="0"/>
              </a:rPr>
              <a:t>For Predicting Presence of </a:t>
            </a:r>
            <a:r>
              <a:rPr lang="en-US" sz="2800" b="1" i="1" dirty="0">
                <a:latin typeface="Arial" panose="020B0604020202020204" pitchFamily="34" charset="0"/>
                <a:cs typeface="Arial" panose="020B0604020202020204" pitchFamily="34" charset="0"/>
              </a:rPr>
              <a:t>Salmonella</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0249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391" y="1380226"/>
            <a:ext cx="7215218" cy="5477774"/>
          </a:xfrm>
          <a:prstGeom prst="rect">
            <a:avLst/>
          </a:prstGeom>
        </p:spPr>
      </p:pic>
      <p:sp>
        <p:nvSpPr>
          <p:cNvPr id="3" name="TextBox 2"/>
          <p:cNvSpPr txBox="1"/>
          <p:nvPr/>
        </p:nvSpPr>
        <p:spPr>
          <a:xfrm>
            <a:off x="2927158" y="258794"/>
            <a:ext cx="3289683" cy="769441"/>
          </a:xfrm>
          <a:prstGeom prst="rect">
            <a:avLst/>
          </a:prstGeom>
          <a:noFill/>
        </p:spPr>
        <p:txBody>
          <a:bodyPr wrap="none" rtlCol="0">
            <a:spAutoFit/>
          </a:bodyPr>
          <a:lstStyle/>
          <a:p>
            <a:r>
              <a:rPr lang="en-US" sz="4400" b="1" dirty="0">
                <a:solidFill>
                  <a:srgbClr val="002060"/>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629518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A602238-1714-4A8C-93E3-02F300256122}"/>
              </a:ext>
            </a:extLst>
          </p:cNvPr>
          <p:cNvPicPr>
            <a:picLocks noChangeAspect="1"/>
          </p:cNvPicPr>
          <p:nvPr/>
        </p:nvPicPr>
        <p:blipFill>
          <a:blip r:embed="rId2"/>
          <a:stretch>
            <a:fillRect/>
          </a:stretch>
        </p:blipFill>
        <p:spPr>
          <a:xfrm>
            <a:off x="482600" y="643467"/>
            <a:ext cx="8178799" cy="5571066"/>
          </a:xfrm>
          <a:prstGeom prst="rect">
            <a:avLst/>
          </a:prstGeom>
        </p:spPr>
      </p:pic>
      <p:sp>
        <p:nvSpPr>
          <p:cNvPr id="19" name="Rectangle 18">
            <a:extLst>
              <a:ext uri="{FF2B5EF4-FFF2-40B4-BE49-F238E27FC236}">
                <a16:creationId xmlns:a16="http://schemas.microsoft.com/office/drawing/2014/main" id="{4C61BD32-7542-4D52-BA5A-3ADE869BF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871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5CAF08C-BA5A-4417-B17E-56A7A7019E6A}"/>
              </a:ext>
            </a:extLst>
          </p:cNvPr>
          <p:cNvPicPr>
            <a:picLocks noChangeAspect="1"/>
          </p:cNvPicPr>
          <p:nvPr/>
        </p:nvPicPr>
        <p:blipFill>
          <a:blip r:embed="rId2"/>
          <a:stretch>
            <a:fillRect/>
          </a:stretch>
        </p:blipFill>
        <p:spPr>
          <a:xfrm>
            <a:off x="482598" y="668215"/>
            <a:ext cx="8178799" cy="5546318"/>
          </a:xfrm>
          <a:prstGeom prst="rect">
            <a:avLst/>
          </a:prstGeom>
        </p:spPr>
      </p:pic>
      <p:sp>
        <p:nvSpPr>
          <p:cNvPr id="16" name="Rectangle 15">
            <a:extLst>
              <a:ext uri="{FF2B5EF4-FFF2-40B4-BE49-F238E27FC236}">
                <a16:creationId xmlns:a16="http://schemas.microsoft.com/office/drawing/2014/main" id="{4C61BD32-7542-4D52-BA5A-3ADE869BF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48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642556"/>
            <a:ext cx="3505200" cy="215444"/>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t>http://www.thepoultrysite.com/articles/contents/11-11-25CIDLines1.jpg</a:t>
            </a:r>
          </a:p>
        </p:txBody>
      </p:sp>
      <p:sp>
        <p:nvSpPr>
          <p:cNvPr id="6" name="Text Box 28"/>
          <p:cNvSpPr txBox="1">
            <a:spLocks noChangeArrowheads="1"/>
          </p:cNvSpPr>
          <p:nvPr/>
        </p:nvSpPr>
        <p:spPr bwMode="auto">
          <a:xfrm>
            <a:off x="0" y="40133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i="1" dirty="0">
                <a:latin typeface="Arial" panose="020B0604020202020204" pitchFamily="34" charset="0"/>
              </a:rPr>
              <a:t>Salmonella </a:t>
            </a:r>
            <a:r>
              <a:rPr lang="en-US" altLang="en-US" sz="2800" b="1" dirty="0">
                <a:latin typeface="Arial" panose="020B0604020202020204" pitchFamily="34" charset="0"/>
              </a:rPr>
              <a:t>Movement Between Animal Facilities</a:t>
            </a:r>
            <a:endParaRPr lang="en-US" altLang="en-US" sz="2800" b="1" i="1"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33432" y="1826526"/>
            <a:ext cx="9010568" cy="4095303"/>
          </a:xfrm>
          <a:prstGeom prst="rect">
            <a:avLst/>
          </a:prstGeom>
        </p:spPr>
      </p:pic>
    </p:spTree>
    <p:extLst>
      <p:ext uri="{BB962C8B-B14F-4D97-AF65-F5344CB8AC3E}">
        <p14:creationId xmlns:p14="http://schemas.microsoft.com/office/powerpoint/2010/main" val="245140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420168-C0CC-40DF-91CA-A96C6BE997B9}"/>
              </a:ext>
            </a:extLst>
          </p:cNvPr>
          <p:cNvPicPr>
            <a:picLocks noChangeAspect="1"/>
          </p:cNvPicPr>
          <p:nvPr/>
        </p:nvPicPr>
        <p:blipFill rotWithShape="1">
          <a:blip r:embed="rId2"/>
          <a:srcRect l="10000" r="1532" b="2"/>
          <a:stretch/>
        </p:blipFill>
        <p:spPr>
          <a:xfrm>
            <a:off x="482600" y="643467"/>
            <a:ext cx="8178799" cy="5571066"/>
          </a:xfrm>
          <a:prstGeom prst="rect">
            <a:avLst/>
          </a:prstGeom>
        </p:spPr>
      </p:pic>
      <p:sp>
        <p:nvSpPr>
          <p:cNvPr id="19" name="Rectangle 18">
            <a:extLst>
              <a:ext uri="{FF2B5EF4-FFF2-40B4-BE49-F238E27FC236}">
                <a16:creationId xmlns:a16="http://schemas.microsoft.com/office/drawing/2014/main" id="{4C61BD32-7542-4D52-BA5A-3ADE869BF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34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434858-46E4-4F8E-9597-4EE24723F73A}"/>
              </a:ext>
            </a:extLst>
          </p:cNvPr>
          <p:cNvPicPr>
            <a:picLocks noChangeAspect="1"/>
          </p:cNvPicPr>
          <p:nvPr/>
        </p:nvPicPr>
        <p:blipFill>
          <a:blip r:embed="rId2"/>
          <a:stretch>
            <a:fillRect/>
          </a:stretch>
        </p:blipFill>
        <p:spPr>
          <a:xfrm>
            <a:off x="482600" y="643466"/>
            <a:ext cx="8203820" cy="5571065"/>
          </a:xfrm>
          <a:prstGeom prst="rect">
            <a:avLst/>
          </a:prstGeom>
        </p:spPr>
      </p:pic>
      <p:sp>
        <p:nvSpPr>
          <p:cNvPr id="17" name="Rectangle 16">
            <a:extLst>
              <a:ext uri="{FF2B5EF4-FFF2-40B4-BE49-F238E27FC236}">
                <a16:creationId xmlns:a16="http://schemas.microsoft.com/office/drawing/2014/main" id="{4C61BD32-7542-4D52-BA5A-3ADE869BF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879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DECA483-F684-4F89-8846-91161AA6B50A}"/>
              </a:ext>
            </a:extLst>
          </p:cNvPr>
          <p:cNvSpPr txBox="1">
            <a:spLocks/>
          </p:cNvSpPr>
          <p:nvPr/>
        </p:nvSpPr>
        <p:spPr>
          <a:xfrm>
            <a:off x="14554" y="0"/>
            <a:ext cx="9144000" cy="817619"/>
          </a:xfrm>
          <a:prstGeom prst="rect">
            <a:avLst/>
          </a:prstGeom>
        </p:spPr>
        <p:txBody>
          <a:bodyPr anchor="ctr"/>
          <a:lstStyle>
            <a:lvl1pPr algn="ctr" rtl="0" eaLnBrk="0" fontAlgn="base" hangingPunct="0">
              <a:spcBef>
                <a:spcPct val="0"/>
              </a:spcBef>
              <a:spcAft>
                <a:spcPct val="0"/>
              </a:spcAft>
              <a:defRPr sz="3600">
                <a:solidFill>
                  <a:srgbClr val="003366"/>
                </a:solidFill>
                <a:latin typeface="+mj-lt"/>
                <a:ea typeface="+mj-ea"/>
                <a:cs typeface="+mj-cs"/>
              </a:defRPr>
            </a:lvl1pPr>
            <a:lvl2pPr algn="ctr" rtl="0" eaLnBrk="0" fontAlgn="base" hangingPunct="0">
              <a:spcBef>
                <a:spcPct val="0"/>
              </a:spcBef>
              <a:spcAft>
                <a:spcPct val="0"/>
              </a:spcAft>
              <a:defRPr sz="3600">
                <a:solidFill>
                  <a:srgbClr val="003366"/>
                </a:solidFill>
                <a:latin typeface="Arial" charset="0"/>
              </a:defRPr>
            </a:lvl2pPr>
            <a:lvl3pPr algn="ctr" rtl="0" eaLnBrk="0" fontAlgn="base" hangingPunct="0">
              <a:spcBef>
                <a:spcPct val="0"/>
              </a:spcBef>
              <a:spcAft>
                <a:spcPct val="0"/>
              </a:spcAft>
              <a:defRPr sz="3600">
                <a:solidFill>
                  <a:srgbClr val="003366"/>
                </a:solidFill>
                <a:latin typeface="Arial" charset="0"/>
              </a:defRPr>
            </a:lvl3pPr>
            <a:lvl4pPr algn="ctr" rtl="0" eaLnBrk="0" fontAlgn="base" hangingPunct="0">
              <a:spcBef>
                <a:spcPct val="0"/>
              </a:spcBef>
              <a:spcAft>
                <a:spcPct val="0"/>
              </a:spcAft>
              <a:defRPr sz="3600">
                <a:solidFill>
                  <a:srgbClr val="003366"/>
                </a:solidFill>
                <a:latin typeface="Arial" charset="0"/>
              </a:defRPr>
            </a:lvl4pPr>
            <a:lvl5pPr algn="ctr" rtl="0" eaLnBrk="0" fontAlgn="base" hangingPunct="0">
              <a:spcBef>
                <a:spcPct val="0"/>
              </a:spcBef>
              <a:spcAft>
                <a:spcPct val="0"/>
              </a:spcAft>
              <a:defRPr sz="3600">
                <a:solidFill>
                  <a:srgbClr val="003366"/>
                </a:solidFill>
                <a:latin typeface="Arial" charset="0"/>
              </a:defRPr>
            </a:lvl5pPr>
            <a:lvl6pPr marL="457200" algn="ctr" rtl="0" fontAlgn="base">
              <a:spcBef>
                <a:spcPct val="0"/>
              </a:spcBef>
              <a:spcAft>
                <a:spcPct val="0"/>
              </a:spcAft>
              <a:defRPr sz="3600">
                <a:solidFill>
                  <a:srgbClr val="003366"/>
                </a:solidFill>
                <a:latin typeface="Arial" charset="0"/>
              </a:defRPr>
            </a:lvl6pPr>
            <a:lvl7pPr marL="914400" algn="ctr" rtl="0" fontAlgn="base">
              <a:spcBef>
                <a:spcPct val="0"/>
              </a:spcBef>
              <a:spcAft>
                <a:spcPct val="0"/>
              </a:spcAft>
              <a:defRPr sz="3600">
                <a:solidFill>
                  <a:srgbClr val="003366"/>
                </a:solidFill>
                <a:latin typeface="Arial" charset="0"/>
              </a:defRPr>
            </a:lvl7pPr>
            <a:lvl8pPr marL="1371600" algn="ctr" rtl="0" fontAlgn="base">
              <a:spcBef>
                <a:spcPct val="0"/>
              </a:spcBef>
              <a:spcAft>
                <a:spcPct val="0"/>
              </a:spcAft>
              <a:defRPr sz="3600">
                <a:solidFill>
                  <a:srgbClr val="003366"/>
                </a:solidFill>
                <a:latin typeface="Arial" charset="0"/>
              </a:defRPr>
            </a:lvl8pPr>
            <a:lvl9pPr marL="1828800" algn="ctr" rtl="0" fontAlgn="base">
              <a:spcBef>
                <a:spcPct val="0"/>
              </a:spcBef>
              <a:spcAft>
                <a:spcPct val="0"/>
              </a:spcAft>
              <a:defRPr sz="3600">
                <a:solidFill>
                  <a:srgbClr val="003366"/>
                </a:solidFill>
                <a:latin typeface="Arial" charset="0"/>
              </a:defRPr>
            </a:lvl9pPr>
          </a:lstStyle>
          <a:p>
            <a:pPr>
              <a:defRPr/>
            </a:pPr>
            <a:r>
              <a:rPr lang="en-US" altLang="en-US" sz="3200" b="1" kern="0" dirty="0">
                <a:solidFill>
                  <a:schemeClr val="tx1"/>
                </a:solidFill>
                <a:latin typeface="Arial" panose="020B0604020202020204" pitchFamily="34" charset="0"/>
                <a:cs typeface="Arial" panose="020B0604020202020204" pitchFamily="34" charset="0"/>
              </a:rPr>
              <a:t>MCMC</a:t>
            </a:r>
          </a:p>
        </p:txBody>
      </p:sp>
      <p:pic>
        <p:nvPicPr>
          <p:cNvPr id="50" name="Picture 49" descr="A screenshot of a cell phone&#10;&#10;Description automatically generated">
            <a:extLst>
              <a:ext uri="{FF2B5EF4-FFF2-40B4-BE49-F238E27FC236}">
                <a16:creationId xmlns:a16="http://schemas.microsoft.com/office/drawing/2014/main" id="{862F2339-754F-4A6C-8440-7DD79E1C4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247" y="699722"/>
            <a:ext cx="6756925" cy="6096193"/>
          </a:xfrm>
          <a:prstGeom prst="rect">
            <a:avLst/>
          </a:prstGeom>
        </p:spPr>
      </p:pic>
      <p:sp>
        <p:nvSpPr>
          <p:cNvPr id="48" name="TextBox 47">
            <a:extLst>
              <a:ext uri="{FF2B5EF4-FFF2-40B4-BE49-F238E27FC236}">
                <a16:creationId xmlns:a16="http://schemas.microsoft.com/office/drawing/2014/main" id="{64FBDF4E-476E-4C4A-80F6-5EE17C3438E9}"/>
              </a:ext>
            </a:extLst>
          </p:cNvPr>
          <p:cNvSpPr txBox="1"/>
          <p:nvPr/>
        </p:nvSpPr>
        <p:spPr>
          <a:xfrm>
            <a:off x="5832897" y="2195185"/>
            <a:ext cx="3296549" cy="4662815"/>
          </a:xfrm>
          <a:prstGeom prst="rect">
            <a:avLst/>
          </a:prstGeom>
          <a:noFill/>
        </p:spPr>
        <p:txBody>
          <a:bodyPr wrap="square" rtlCol="0">
            <a:spAutoFit/>
          </a:bodyPr>
          <a:lstStyle/>
          <a:p>
            <a:pPr>
              <a:spcAft>
                <a:spcPts val="200"/>
              </a:spcAft>
            </a:pPr>
            <a:r>
              <a:rPr lang="en-US" sz="1700" dirty="0"/>
              <a:t>Spring</a:t>
            </a:r>
          </a:p>
          <a:p>
            <a:pPr>
              <a:spcAft>
                <a:spcPts val="200"/>
              </a:spcAft>
            </a:pPr>
            <a:r>
              <a:rPr lang="en-US" sz="1700" dirty="0"/>
              <a:t>Domestic Large Animal Species</a:t>
            </a:r>
          </a:p>
          <a:p>
            <a:pPr>
              <a:spcAft>
                <a:spcPts val="200"/>
              </a:spcAft>
            </a:pPr>
            <a:r>
              <a:rPr lang="en-US" sz="1700" dirty="0"/>
              <a:t>Equine Barns</a:t>
            </a:r>
          </a:p>
          <a:p>
            <a:pPr>
              <a:spcAft>
                <a:spcPts val="200"/>
              </a:spcAft>
            </a:pPr>
            <a:r>
              <a:rPr lang="en-US" sz="1700" dirty="0"/>
              <a:t>Rain Condition</a:t>
            </a:r>
          </a:p>
          <a:p>
            <a:pPr>
              <a:spcAft>
                <a:spcPts val="200"/>
              </a:spcAft>
            </a:pPr>
            <a:r>
              <a:rPr lang="en-US" sz="1700" dirty="0"/>
              <a:t>Surface Sample</a:t>
            </a:r>
          </a:p>
          <a:p>
            <a:pPr>
              <a:spcAft>
                <a:spcPts val="200"/>
              </a:spcAft>
            </a:pPr>
            <a:r>
              <a:rPr lang="en-US" sz="1700" dirty="0"/>
              <a:t>Drain Sample</a:t>
            </a:r>
          </a:p>
          <a:p>
            <a:pPr>
              <a:spcAft>
                <a:spcPts val="200"/>
              </a:spcAft>
            </a:pPr>
            <a:r>
              <a:rPr lang="en-US" sz="1700" dirty="0"/>
              <a:t>Fecal Sample</a:t>
            </a:r>
          </a:p>
          <a:p>
            <a:pPr>
              <a:spcAft>
                <a:spcPts val="200"/>
              </a:spcAft>
            </a:pPr>
            <a:r>
              <a:rPr lang="en-US" sz="1700" dirty="0"/>
              <a:t>Water Sample</a:t>
            </a:r>
          </a:p>
          <a:p>
            <a:pPr>
              <a:spcAft>
                <a:spcPts val="200"/>
              </a:spcAft>
            </a:pPr>
            <a:r>
              <a:rPr lang="en-US" sz="1700" dirty="0"/>
              <a:t>Winter</a:t>
            </a:r>
          </a:p>
          <a:p>
            <a:pPr>
              <a:spcAft>
                <a:spcPts val="200"/>
              </a:spcAft>
            </a:pPr>
            <a:r>
              <a:rPr lang="en-US" sz="1700" dirty="0"/>
              <a:t>Summer</a:t>
            </a:r>
          </a:p>
          <a:p>
            <a:pPr>
              <a:spcAft>
                <a:spcPts val="200"/>
              </a:spcAft>
            </a:pPr>
            <a:r>
              <a:rPr lang="en-US" sz="1700" dirty="0"/>
              <a:t>Dairy</a:t>
            </a:r>
          </a:p>
          <a:p>
            <a:pPr>
              <a:spcAft>
                <a:spcPts val="200"/>
              </a:spcAft>
            </a:pPr>
            <a:r>
              <a:rPr lang="en-US" sz="1700" dirty="0"/>
              <a:t>Lab Animal Health</a:t>
            </a:r>
          </a:p>
          <a:p>
            <a:pPr>
              <a:spcAft>
                <a:spcPts val="200"/>
              </a:spcAft>
            </a:pPr>
            <a:r>
              <a:rPr lang="en-US" sz="1700" dirty="0"/>
              <a:t>North Auburn</a:t>
            </a:r>
          </a:p>
          <a:p>
            <a:pPr>
              <a:spcAft>
                <a:spcPts val="200"/>
              </a:spcAft>
            </a:pPr>
            <a:r>
              <a:rPr lang="en-US" sz="1700" dirty="0"/>
              <a:t>Food Animal Barns</a:t>
            </a:r>
          </a:p>
          <a:p>
            <a:pPr>
              <a:spcAft>
                <a:spcPts val="200"/>
              </a:spcAft>
            </a:pPr>
            <a:r>
              <a:rPr lang="en-US" sz="1700" dirty="0"/>
              <a:t>Equine Species</a:t>
            </a:r>
          </a:p>
          <a:p>
            <a:pPr>
              <a:spcAft>
                <a:spcPts val="200"/>
              </a:spcAft>
            </a:pPr>
            <a:r>
              <a:rPr lang="en-US" sz="1700" dirty="0"/>
              <a:t>Bovine Species</a:t>
            </a:r>
          </a:p>
        </p:txBody>
      </p:sp>
      <p:sp>
        <p:nvSpPr>
          <p:cNvPr id="51" name="Rectangle 50">
            <a:extLst>
              <a:ext uri="{FF2B5EF4-FFF2-40B4-BE49-F238E27FC236}">
                <a16:creationId xmlns:a16="http://schemas.microsoft.com/office/drawing/2014/main" id="{16C704E7-B544-40B1-92AA-1974CCBAB2AF}"/>
              </a:ext>
            </a:extLst>
          </p:cNvPr>
          <p:cNvSpPr/>
          <p:nvPr/>
        </p:nvSpPr>
        <p:spPr>
          <a:xfrm>
            <a:off x="724247" y="1907822"/>
            <a:ext cx="4920197" cy="28736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5B233BE-C057-418C-A024-A3F51DC16881}"/>
              </a:ext>
            </a:extLst>
          </p:cNvPr>
          <p:cNvSpPr/>
          <p:nvPr/>
        </p:nvSpPr>
        <p:spPr>
          <a:xfrm>
            <a:off x="724246" y="3043181"/>
            <a:ext cx="4920197" cy="1404641"/>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048E4F8-DF2D-4F01-8F7F-984C0A1BF6BC}"/>
              </a:ext>
            </a:extLst>
          </p:cNvPr>
          <p:cNvSpPr/>
          <p:nvPr/>
        </p:nvSpPr>
        <p:spPr>
          <a:xfrm>
            <a:off x="724245" y="4758266"/>
            <a:ext cx="4920197" cy="537552"/>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55C18E9-B697-4149-89D8-56CDB9EFC15B}"/>
              </a:ext>
            </a:extLst>
          </p:cNvPr>
          <p:cNvSpPr/>
          <p:nvPr/>
        </p:nvSpPr>
        <p:spPr>
          <a:xfrm>
            <a:off x="724245" y="6485974"/>
            <a:ext cx="4920197" cy="28736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2751E15-DBBF-4978-8B02-B64C16A1E2E8}"/>
              </a:ext>
            </a:extLst>
          </p:cNvPr>
          <p:cNvSpPr/>
          <p:nvPr/>
        </p:nvSpPr>
        <p:spPr>
          <a:xfrm>
            <a:off x="724245" y="5907326"/>
            <a:ext cx="4920197" cy="28736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242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Dataset Example</a:t>
            </a:r>
          </a:p>
        </p:txBody>
      </p:sp>
      <p:pic>
        <p:nvPicPr>
          <p:cNvPr id="4" name="Picture 3"/>
          <p:cNvPicPr>
            <a:picLocks noChangeAspect="1"/>
          </p:cNvPicPr>
          <p:nvPr/>
        </p:nvPicPr>
        <p:blipFill rotWithShape="1">
          <a:blip r:embed="rId2"/>
          <a:srcRect l="1130" t="31577" r="25968" b="5914"/>
          <a:stretch/>
        </p:blipFill>
        <p:spPr>
          <a:xfrm>
            <a:off x="0" y="1381869"/>
            <a:ext cx="9121897" cy="4399499"/>
          </a:xfrm>
          <a:prstGeom prst="rect">
            <a:avLst/>
          </a:prstGeom>
        </p:spPr>
      </p:pic>
    </p:spTree>
    <p:extLst>
      <p:ext uri="{BB962C8B-B14F-4D97-AF65-F5344CB8AC3E}">
        <p14:creationId xmlns:p14="http://schemas.microsoft.com/office/powerpoint/2010/main" val="2090318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6828" y="6625548"/>
            <a:ext cx="3505200" cy="215444"/>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800" dirty="0"/>
              <a:t>http://www.thepoultrysite.com/articles/contents/11-11-25CIDLines1.jpg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709552"/>
            <a:ext cx="8989403" cy="5459019"/>
          </a:xfrm>
          <a:prstGeom prst="rect">
            <a:avLst/>
          </a:prstGeom>
        </p:spPr>
      </p:pic>
      <p:sp>
        <p:nvSpPr>
          <p:cNvPr id="6" name="Text Box 28"/>
          <p:cNvSpPr txBox="1">
            <a:spLocks noChangeArrowheads="1"/>
          </p:cNvSpPr>
          <p:nvPr/>
        </p:nvSpPr>
        <p:spPr bwMode="auto">
          <a:xfrm>
            <a:off x="-485647" y="66494"/>
            <a:ext cx="101152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dirty="0">
                <a:latin typeface="Arial" panose="020B0604020202020204" pitchFamily="34" charset="0"/>
              </a:rPr>
              <a:t>Important</a:t>
            </a:r>
            <a:r>
              <a:rPr lang="en-US" altLang="en-US" sz="3200" b="1" dirty="0">
                <a:latin typeface="Arial" panose="020B0604020202020204" pitchFamily="34" charset="0"/>
              </a:rPr>
              <a:t> Sources of Infection on Poultry Farms</a:t>
            </a:r>
          </a:p>
        </p:txBody>
      </p:sp>
    </p:spTree>
    <p:extLst>
      <p:ext uri="{BB962C8B-B14F-4D97-AF65-F5344CB8AC3E}">
        <p14:creationId xmlns:p14="http://schemas.microsoft.com/office/powerpoint/2010/main" val="1297402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8"/>
          <p:cNvSpPr txBox="1">
            <a:spLocks noChangeArrowheads="1"/>
          </p:cNvSpPr>
          <p:nvPr/>
        </p:nvSpPr>
        <p:spPr bwMode="auto">
          <a:xfrm>
            <a:off x="-56895" y="66494"/>
            <a:ext cx="925778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200" b="1" dirty="0">
                <a:latin typeface="Arial" panose="020B0604020202020204" pitchFamily="34" charset="0"/>
              </a:rPr>
              <a:t>Important Sources of Infection on Cattle Farms</a:t>
            </a:r>
          </a:p>
        </p:txBody>
      </p:sp>
      <p:pic>
        <p:nvPicPr>
          <p:cNvPr id="5" name="Picture 4"/>
          <p:cNvPicPr>
            <a:picLocks noChangeAspect="1"/>
          </p:cNvPicPr>
          <p:nvPr/>
        </p:nvPicPr>
        <p:blipFill>
          <a:blip r:embed="rId2"/>
          <a:stretch>
            <a:fillRect/>
          </a:stretch>
        </p:blipFill>
        <p:spPr>
          <a:xfrm>
            <a:off x="625647" y="1364344"/>
            <a:ext cx="8270447" cy="4775199"/>
          </a:xfrm>
          <a:prstGeom prst="rect">
            <a:avLst/>
          </a:prstGeom>
        </p:spPr>
      </p:pic>
    </p:spTree>
    <p:extLst>
      <p:ext uri="{BB962C8B-B14F-4D97-AF65-F5344CB8AC3E}">
        <p14:creationId xmlns:p14="http://schemas.microsoft.com/office/powerpoint/2010/main" val="73184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9174546" cy="1325563"/>
          </a:xfrm>
        </p:spPr>
        <p:txBody>
          <a:bodyPr>
            <a:normAutofit/>
          </a:bodyPr>
          <a:lstStyle/>
          <a:p>
            <a:pPr algn="ctr"/>
            <a:r>
              <a:rPr lang="en-US" sz="3200" b="1" dirty="0">
                <a:latin typeface="Arial" panose="020B0604020202020204" pitchFamily="34" charset="0"/>
                <a:cs typeface="Arial" panose="020B0604020202020204" pitchFamily="34" charset="0"/>
              </a:rPr>
              <a:t>Veterinary Teaching Hospital Outbreaks</a:t>
            </a:r>
          </a:p>
        </p:txBody>
      </p:sp>
      <p:sp>
        <p:nvSpPr>
          <p:cNvPr id="4" name="Content Placeholder 3"/>
          <p:cNvSpPr>
            <a:spLocks noGrp="1"/>
          </p:cNvSpPr>
          <p:nvPr>
            <p:ph idx="4294967295"/>
          </p:nvPr>
        </p:nvSpPr>
        <p:spPr>
          <a:xfrm>
            <a:off x="0" y="1546225"/>
            <a:ext cx="10515600" cy="4329113"/>
          </a:xfrm>
        </p:spPr>
        <p:txBody>
          <a:bodyPr>
            <a:normAutofit/>
          </a:bodyPr>
          <a:lstStyle/>
          <a:p>
            <a:r>
              <a:rPr lang="en-US" dirty="0">
                <a:latin typeface="Arial" panose="020B0604020202020204" pitchFamily="34" charset="0"/>
                <a:cs typeface="Arial" panose="020B0604020202020204" pitchFamily="34" charset="0"/>
              </a:rPr>
              <a:t>Michigan State University – 1996</a:t>
            </a:r>
          </a:p>
          <a:p>
            <a:pPr lvl="1"/>
            <a:r>
              <a:rPr lang="en-US" i="1" dirty="0">
                <a:latin typeface="Arial" panose="020B0604020202020204" pitchFamily="34" charset="0"/>
                <a:cs typeface="Arial" panose="020B0604020202020204" pitchFamily="34" charset="0"/>
              </a:rPr>
              <a:t>Salmonella </a:t>
            </a:r>
            <a:r>
              <a:rPr lang="en-US" i="1" dirty="0" err="1">
                <a:latin typeface="Arial" panose="020B0604020202020204" pitchFamily="34" charset="0"/>
                <a:cs typeface="Arial" panose="020B0604020202020204" pitchFamily="34" charset="0"/>
              </a:rPr>
              <a:t>enterica</a:t>
            </a:r>
            <a:r>
              <a:rPr lang="en-US" i="1"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Serovar</a:t>
            </a:r>
            <a:r>
              <a:rPr lang="en-US" dirty="0">
                <a:latin typeface="Arial" panose="020B0604020202020204" pitchFamily="34" charset="0"/>
                <a:cs typeface="Arial" panose="020B0604020202020204" pitchFamily="34" charset="0"/>
              </a:rPr>
              <a:t> Typhimurium </a:t>
            </a:r>
          </a:p>
          <a:p>
            <a:pPr lvl="1"/>
            <a:r>
              <a:rPr lang="en-US" dirty="0">
                <a:latin typeface="Arial" panose="020B0604020202020204" pitchFamily="34" charset="0"/>
                <a:cs typeface="Arial" panose="020B0604020202020204" pitchFamily="34" charset="0"/>
              </a:rPr>
              <a:t>28 Horses (44% fatality rate)</a:t>
            </a:r>
          </a:p>
          <a:p>
            <a:pPr lvl="1"/>
            <a:r>
              <a:rPr lang="en-US" dirty="0">
                <a:latin typeface="Arial" panose="020B0604020202020204" pitchFamily="34" charset="0"/>
                <a:cs typeface="Arial" panose="020B0604020202020204" pitchFamily="34" charset="0"/>
              </a:rPr>
              <a:t>Hospital closure – 1 month</a:t>
            </a:r>
          </a:p>
          <a:p>
            <a:pPr lvl="1"/>
            <a:r>
              <a:rPr lang="en-US" u="sng" dirty="0">
                <a:latin typeface="Arial" panose="020B0604020202020204" pitchFamily="34" charset="0"/>
                <a:cs typeface="Arial" panose="020B0604020202020204" pitchFamily="34" charset="0"/>
              </a:rPr>
              <a:t>12% of Environmental </a:t>
            </a:r>
            <a:r>
              <a:rPr lang="en-US" sz="2000" u="sng" dirty="0">
                <a:latin typeface="Arial" panose="020B0604020202020204" pitchFamily="34" charset="0"/>
                <a:cs typeface="Arial" panose="020B0604020202020204" pitchFamily="34" charset="0"/>
              </a:rPr>
              <a:t>Samples</a:t>
            </a:r>
            <a:r>
              <a:rPr lang="en-US" u="sng" dirty="0">
                <a:latin typeface="Arial" panose="020B0604020202020204" pitchFamily="34" charset="0"/>
                <a:cs typeface="Arial" panose="020B0604020202020204" pitchFamily="34" charset="0"/>
              </a:rPr>
              <a:t> PCR Positive</a:t>
            </a:r>
          </a:p>
          <a:p>
            <a:pPr marL="457200" lvl="1" indent="0">
              <a:buNone/>
            </a:pPr>
            <a:endParaRPr lang="en-US" sz="22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Purdue University – 1999</a:t>
            </a:r>
          </a:p>
          <a:p>
            <a:pPr lvl="1"/>
            <a:r>
              <a:rPr lang="en-US" i="1" dirty="0">
                <a:latin typeface="Arial" panose="020B0604020202020204" pitchFamily="34" charset="0"/>
                <a:cs typeface="Arial" panose="020B0604020202020204" pitchFamily="34" charset="0"/>
              </a:rPr>
              <a:t>Salmonella</a:t>
            </a:r>
            <a:r>
              <a:rPr lang="en-US"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enterica</a:t>
            </a:r>
            <a:r>
              <a:rPr lang="en-US" i="1"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Serovar</a:t>
            </a:r>
            <a:r>
              <a:rPr lang="en-US" dirty="0">
                <a:latin typeface="Arial" panose="020B0604020202020204" pitchFamily="34" charset="0"/>
                <a:cs typeface="Arial" panose="020B0604020202020204" pitchFamily="34" charset="0"/>
              </a:rPr>
              <a:t> Typhimurium</a:t>
            </a:r>
          </a:p>
          <a:p>
            <a:pPr lvl="1"/>
            <a:r>
              <a:rPr lang="en-US" dirty="0">
                <a:latin typeface="Arial" panose="020B0604020202020204" pitchFamily="34" charset="0"/>
                <a:cs typeface="Arial" panose="020B0604020202020204" pitchFamily="34" charset="0"/>
              </a:rPr>
              <a:t>33 Nosocomial cases (42% fatality rate)</a:t>
            </a:r>
          </a:p>
          <a:p>
            <a:pPr lvl="1"/>
            <a:r>
              <a:rPr lang="en-US" u="sng" dirty="0">
                <a:latin typeface="Arial" panose="020B0604020202020204" pitchFamily="34" charset="0"/>
                <a:cs typeface="Arial" panose="020B0604020202020204" pitchFamily="34" charset="0"/>
              </a:rPr>
              <a:t>1.1% of Environmental Samples Culture Positive</a:t>
            </a:r>
          </a:p>
        </p:txBody>
      </p:sp>
      <p:sp>
        <p:nvSpPr>
          <p:cNvPr id="6" name="Rectangle 5"/>
          <p:cNvSpPr/>
          <p:nvPr/>
        </p:nvSpPr>
        <p:spPr>
          <a:xfrm>
            <a:off x="4841268" y="6096000"/>
            <a:ext cx="4033025" cy="577081"/>
          </a:xfrm>
          <a:prstGeom prst="rect">
            <a:avLst/>
          </a:prstGeom>
        </p:spPr>
        <p:txBody>
          <a:bodyPr wrap="square">
            <a:spAutoFit/>
          </a:bodyPr>
          <a:lstStyle/>
          <a:p>
            <a:r>
              <a:rPr lang="en-US" sz="1050" b="1" dirty="0"/>
              <a:t>Ward MP</a:t>
            </a:r>
            <a:r>
              <a:rPr lang="en-US" sz="1050" dirty="0"/>
              <a:t>, et al. 2005. Investigation and control of an outbreak of salmonellosis caused by multidrug-resistant Salmonella typhimurium in a population of hospitalized horses </a:t>
            </a:r>
            <a:r>
              <a:rPr lang="en-US" sz="1050" b="1" dirty="0"/>
              <a:t>107</a:t>
            </a:r>
            <a:r>
              <a:rPr lang="en-US" sz="1050" dirty="0"/>
              <a:t>:233–240.</a:t>
            </a:r>
          </a:p>
        </p:txBody>
      </p:sp>
      <p:sp>
        <p:nvSpPr>
          <p:cNvPr id="7" name="Rectangle 6"/>
          <p:cNvSpPr/>
          <p:nvPr/>
        </p:nvSpPr>
        <p:spPr>
          <a:xfrm>
            <a:off x="705269" y="6102643"/>
            <a:ext cx="4135998" cy="577081"/>
          </a:xfrm>
          <a:prstGeom prst="rect">
            <a:avLst/>
          </a:prstGeom>
        </p:spPr>
        <p:txBody>
          <a:bodyPr wrap="square">
            <a:spAutoFit/>
          </a:bodyPr>
          <a:lstStyle/>
          <a:p>
            <a:r>
              <a:rPr lang="en-US" sz="1050" b="1" dirty="0"/>
              <a:t>Schott, H. C.</a:t>
            </a:r>
            <a:r>
              <a:rPr lang="en-US" sz="1050" dirty="0"/>
              <a:t>, et al. 2001. An outbreak of salmonellosis among horses at a veterinary teaching hospital. J. Am. Vet. Med. Assoc. </a:t>
            </a:r>
            <a:r>
              <a:rPr lang="en-US" sz="1050" b="1" dirty="0"/>
              <a:t>218</a:t>
            </a:r>
            <a:r>
              <a:rPr lang="en-US" sz="1050" dirty="0"/>
              <a:t>:1152–1159, 1100.</a:t>
            </a:r>
          </a:p>
        </p:txBody>
      </p:sp>
      <p:pic>
        <p:nvPicPr>
          <p:cNvPr id="8" name="Picture 7" descr="Michigan State University's College of Veterinary Medicine is using Thearit to support learning and teachin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276" y="903830"/>
            <a:ext cx="2260569" cy="22549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683684" y="3104744"/>
            <a:ext cx="2571750" cy="215444"/>
          </a:xfrm>
          <a:prstGeom prst="rect">
            <a:avLst/>
          </a:prstGeom>
        </p:spPr>
        <p:txBody>
          <a:bodyPr wrap="square">
            <a:spAutoFit/>
          </a:bodyPr>
          <a:lstStyle/>
          <a:p>
            <a:r>
              <a:rPr lang="en-US" sz="800" dirty="0"/>
              <a:t>https:///</a:t>
            </a:r>
            <a:r>
              <a:rPr lang="en-US" sz="800" dirty="0">
                <a:latin typeface="Arial" panose="020B0604020202020204" pitchFamily="34" charset="0"/>
                <a:cs typeface="Arial" panose="020B0604020202020204" pitchFamily="34" charset="0"/>
              </a:rPr>
              <a:t>www.pinterest.com/pin/19703317090077447</a:t>
            </a:r>
          </a:p>
        </p:txBody>
      </p:sp>
      <p:sp>
        <p:nvSpPr>
          <p:cNvPr id="12" name="Rectangle 11"/>
          <p:cNvSpPr/>
          <p:nvPr/>
        </p:nvSpPr>
        <p:spPr>
          <a:xfrm>
            <a:off x="7349954" y="5644506"/>
            <a:ext cx="1284326" cy="230832"/>
          </a:xfrm>
          <a:prstGeom prst="rect">
            <a:avLst/>
          </a:prstGeom>
        </p:spPr>
        <p:txBody>
          <a:bodyPr wrap="none">
            <a:spAutoFit/>
          </a:bodyPr>
          <a:lstStyle/>
          <a:p>
            <a:r>
              <a:rPr lang="en-US" sz="900" dirty="0"/>
              <a:t>https://</a:t>
            </a:r>
            <a:r>
              <a:rPr lang="en-US" sz="800" dirty="0">
                <a:latin typeface="Arial" panose="020B0604020202020204" pitchFamily="34" charset="0"/>
                <a:cs typeface="Arial" panose="020B0604020202020204" pitchFamily="34" charset="0"/>
              </a:rPr>
              <a:t>vet.purdue.edu</a:t>
            </a:r>
            <a:r>
              <a:rPr lang="en-US" sz="900" dirty="0"/>
              <a:t>/</a:t>
            </a:r>
          </a:p>
        </p:txBody>
      </p:sp>
      <p:pic>
        <p:nvPicPr>
          <p:cNvPr id="4098" name="Picture 2" descr="https://calendar.purdue.edu/calendar/displaymedia.aspx?whatToDo=picture&amp;id=656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781" y="3404856"/>
            <a:ext cx="2316765" cy="230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90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9144000" cy="1325563"/>
          </a:xfrm>
        </p:spPr>
        <p:txBody>
          <a:bodyPr>
            <a:normAutofit/>
          </a:bodyPr>
          <a:lstStyle/>
          <a:p>
            <a:pPr algn="ctr"/>
            <a:r>
              <a:rPr lang="en-US" sz="3200" b="1" dirty="0">
                <a:latin typeface="Arial" panose="020B0604020202020204" pitchFamily="34" charset="0"/>
                <a:cs typeface="Arial" panose="020B0604020202020204" pitchFamily="34" charset="0"/>
              </a:rPr>
              <a:t>Veterinary Teaching Hospital Outbreaks</a:t>
            </a:r>
          </a:p>
        </p:txBody>
      </p:sp>
      <p:sp>
        <p:nvSpPr>
          <p:cNvPr id="4" name="Content Placeholder 3"/>
          <p:cNvSpPr>
            <a:spLocks noGrp="1"/>
          </p:cNvSpPr>
          <p:nvPr>
            <p:ph idx="4294967295"/>
          </p:nvPr>
        </p:nvSpPr>
        <p:spPr>
          <a:xfrm>
            <a:off x="0" y="1439863"/>
            <a:ext cx="9632950" cy="4975225"/>
          </a:xfrm>
        </p:spPr>
        <p:txBody>
          <a:bodyPr>
            <a:normAutofit/>
          </a:bodyPr>
          <a:lstStyle/>
          <a:p>
            <a:r>
              <a:rPr lang="en-US" sz="2400" dirty="0">
                <a:latin typeface="Arial" panose="020B0604020202020204" pitchFamily="34" charset="0"/>
                <a:cs typeface="Arial" panose="020B0604020202020204" pitchFamily="34" charset="0"/>
              </a:rPr>
              <a:t>University of Pennsylvania – 2003</a:t>
            </a:r>
          </a:p>
          <a:p>
            <a:pPr lvl="1"/>
            <a:r>
              <a:rPr lang="en-US" sz="2000" i="1" dirty="0">
                <a:latin typeface="Arial" panose="020B0604020202020204" pitchFamily="34" charset="0"/>
                <a:cs typeface="Arial" panose="020B0604020202020204" pitchFamily="34" charset="0"/>
              </a:rPr>
              <a:t>Salmonella </a:t>
            </a:r>
            <a:r>
              <a:rPr lang="en-US" sz="2000" i="1" dirty="0" err="1">
                <a:latin typeface="Arial" panose="020B0604020202020204" pitchFamily="34" charset="0"/>
                <a:cs typeface="Arial" panose="020B0604020202020204" pitchFamily="34" charset="0"/>
              </a:rPr>
              <a:t>enterica</a:t>
            </a:r>
            <a:r>
              <a:rPr lang="en-US" sz="2000" i="1"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Serovar</a:t>
            </a:r>
            <a:r>
              <a:rPr lang="en-US" sz="2000" dirty="0">
                <a:latin typeface="Arial" panose="020B0604020202020204" pitchFamily="34" charset="0"/>
                <a:cs typeface="Arial" panose="020B0604020202020204" pitchFamily="34" charset="0"/>
              </a:rPr>
              <a:t> Newport MDR-</a:t>
            </a:r>
            <a:r>
              <a:rPr lang="en-US" sz="2000" dirty="0" err="1">
                <a:latin typeface="Arial" panose="020B0604020202020204" pitchFamily="34" charset="0"/>
                <a:cs typeface="Arial" panose="020B0604020202020204" pitchFamily="34" charset="0"/>
              </a:rPr>
              <a:t>AmpC</a:t>
            </a: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 61 Animals (36.1% Fatality Rate)</a:t>
            </a:r>
          </a:p>
          <a:p>
            <a:pPr lvl="1"/>
            <a:r>
              <a:rPr lang="en-US" sz="2000" dirty="0">
                <a:latin typeface="Arial" panose="020B0604020202020204" pitchFamily="34" charset="0"/>
                <a:cs typeface="Arial" panose="020B0604020202020204" pitchFamily="34" charset="0"/>
              </a:rPr>
              <a:t> </a:t>
            </a:r>
            <a:r>
              <a:rPr lang="en-US" sz="2000" u="sng" dirty="0">
                <a:latin typeface="Arial" panose="020B0604020202020204" pitchFamily="34" charset="0"/>
                <a:cs typeface="Arial" panose="020B0604020202020204" pitchFamily="34" charset="0"/>
              </a:rPr>
              <a:t>30% Environmental Samples Culture Positive</a:t>
            </a:r>
          </a:p>
          <a:p>
            <a:pPr lvl="2"/>
            <a:r>
              <a:rPr lang="en-US" dirty="0">
                <a:latin typeface="Arial" panose="020B0604020202020204" pitchFamily="34" charset="0"/>
                <a:cs typeface="Arial" panose="020B0604020202020204" pitchFamily="34" charset="0"/>
              </a:rPr>
              <a:t>Indicated widespread environmental contamination</a:t>
            </a:r>
          </a:p>
          <a:p>
            <a:pPr lvl="3"/>
            <a:r>
              <a:rPr lang="en-US" sz="2000" dirty="0">
                <a:latin typeface="Arial" panose="020B0604020202020204" pitchFamily="34" charset="0"/>
                <a:cs typeface="Arial" panose="020B0604020202020204" pitchFamily="34" charset="0"/>
              </a:rPr>
              <a:t>Confirmation from a site visit by biosecurity experts</a:t>
            </a:r>
          </a:p>
          <a:p>
            <a:pPr marL="457200" lvl="1" indent="0">
              <a:buNone/>
            </a:pPr>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Cornell University – 2006</a:t>
            </a:r>
          </a:p>
          <a:p>
            <a:pPr lvl="1"/>
            <a:r>
              <a:rPr lang="en-US" sz="2000" i="1" dirty="0">
                <a:latin typeface="Arial" panose="020B0604020202020204" pitchFamily="34" charset="0"/>
                <a:cs typeface="Arial" panose="020B0604020202020204" pitchFamily="34" charset="0"/>
              </a:rPr>
              <a:t>Salmonella</a:t>
            </a:r>
            <a:r>
              <a:rPr lang="en-US" sz="2000"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enterica</a:t>
            </a:r>
            <a:r>
              <a:rPr lang="en-US" sz="2000" i="1"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Serovar</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Oranienburg</a:t>
            </a: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28 Patients – 70% Nosocomial Infections</a:t>
            </a:r>
          </a:p>
          <a:p>
            <a:pPr lvl="1"/>
            <a:r>
              <a:rPr lang="en-US" sz="2000" u="sng" dirty="0">
                <a:latin typeface="Arial" panose="020B0604020202020204" pitchFamily="34" charset="0"/>
                <a:cs typeface="Arial" panose="020B0604020202020204" pitchFamily="34" charset="0"/>
              </a:rPr>
              <a:t>0.5% Environmental Samples Culture Positive</a:t>
            </a:r>
          </a:p>
          <a:p>
            <a:pPr marL="0" indent="0">
              <a:buNone/>
            </a:pPr>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2668126" y="6446286"/>
            <a:ext cx="2593976" cy="415498"/>
          </a:xfrm>
          <a:prstGeom prst="rect">
            <a:avLst/>
          </a:prstGeom>
        </p:spPr>
        <p:txBody>
          <a:bodyPr wrap="square">
            <a:spAutoFit/>
          </a:bodyPr>
          <a:lstStyle/>
          <a:p>
            <a:r>
              <a:rPr lang="en-US" sz="700" b="1" dirty="0" err="1"/>
              <a:t>Schaer</a:t>
            </a:r>
            <a:r>
              <a:rPr lang="en-US" sz="700" b="1" dirty="0"/>
              <a:t> BLD</a:t>
            </a:r>
            <a:r>
              <a:rPr lang="en-US" sz="700" dirty="0"/>
              <a:t>, </a:t>
            </a:r>
            <a:r>
              <a:rPr lang="en-US" sz="700" b="1" dirty="0"/>
              <a:t>et al</a:t>
            </a:r>
            <a:r>
              <a:rPr lang="en-US" sz="700" dirty="0"/>
              <a:t>. 2010. Outbreak of Salmonellosis Caused by Salmonella </a:t>
            </a:r>
            <a:r>
              <a:rPr lang="en-US" sz="700" dirty="0" err="1"/>
              <a:t>enterica</a:t>
            </a:r>
            <a:r>
              <a:rPr lang="en-US" sz="700" dirty="0"/>
              <a:t> </a:t>
            </a:r>
            <a:r>
              <a:rPr lang="en-US" sz="700" dirty="0" err="1"/>
              <a:t>Serovar</a:t>
            </a:r>
            <a:r>
              <a:rPr lang="en-US" sz="700" dirty="0"/>
              <a:t> Newport MDR-</a:t>
            </a:r>
            <a:r>
              <a:rPr lang="en-US" sz="700" dirty="0" err="1"/>
              <a:t>AmpC</a:t>
            </a:r>
            <a:r>
              <a:rPr lang="en-US" sz="700" dirty="0"/>
              <a:t> in a Large Animal Veterinary Teaching Hospital 1138–1146.</a:t>
            </a:r>
          </a:p>
        </p:txBody>
      </p:sp>
      <p:sp>
        <p:nvSpPr>
          <p:cNvPr id="14" name="Rectangle 13"/>
          <p:cNvSpPr/>
          <p:nvPr/>
        </p:nvSpPr>
        <p:spPr>
          <a:xfrm>
            <a:off x="7317902" y="2470619"/>
            <a:ext cx="1367682" cy="215444"/>
          </a:xfrm>
          <a:prstGeom prst="rect">
            <a:avLst/>
          </a:prstGeom>
        </p:spPr>
        <p:txBody>
          <a:bodyPr wrap="none">
            <a:spAutoFit/>
          </a:bodyPr>
          <a:lstStyle/>
          <a:p>
            <a:r>
              <a:rPr lang="en-US" sz="800" dirty="0">
                <a:latin typeface="Arial" panose="020B0604020202020204" pitchFamily="34" charset="0"/>
                <a:cs typeface="Arial" panose="020B0604020202020204" pitchFamily="34" charset="0"/>
              </a:rPr>
              <a:t>http://www.vet.upenn.edu/</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956" y="1439863"/>
            <a:ext cx="2253044" cy="104736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156" y="3864115"/>
            <a:ext cx="2310248" cy="1711048"/>
          </a:xfrm>
          <a:prstGeom prst="rect">
            <a:avLst/>
          </a:prstGeom>
        </p:spPr>
      </p:pic>
      <p:sp>
        <p:nvSpPr>
          <p:cNvPr id="17" name="Rectangle 16"/>
          <p:cNvSpPr/>
          <p:nvPr/>
        </p:nvSpPr>
        <p:spPr>
          <a:xfrm>
            <a:off x="6787307" y="5606361"/>
            <a:ext cx="1898277" cy="215444"/>
          </a:xfrm>
          <a:prstGeom prst="rect">
            <a:avLst/>
          </a:prstGeom>
        </p:spPr>
        <p:txBody>
          <a:bodyPr wrap="none">
            <a:spAutoFit/>
          </a:bodyPr>
          <a:lstStyle/>
          <a:p>
            <a:pPr algn="ctr"/>
            <a:r>
              <a:rPr lang="en-US" sz="800" dirty="0">
                <a:latin typeface="Arial" panose="020B0604020202020204" pitchFamily="34" charset="0"/>
                <a:cs typeface="Arial" panose="020B0604020202020204" pitchFamily="34" charset="0"/>
              </a:rPr>
              <a:t>https://www.facebook.com/CornellVet</a:t>
            </a:r>
          </a:p>
        </p:txBody>
      </p:sp>
      <p:sp>
        <p:nvSpPr>
          <p:cNvPr id="18" name="Rectangle 17"/>
          <p:cNvSpPr/>
          <p:nvPr/>
        </p:nvSpPr>
        <p:spPr>
          <a:xfrm>
            <a:off x="5628714" y="6446286"/>
            <a:ext cx="3419475" cy="415498"/>
          </a:xfrm>
          <a:prstGeom prst="rect">
            <a:avLst/>
          </a:prstGeom>
        </p:spPr>
        <p:txBody>
          <a:bodyPr wrap="square">
            <a:spAutoFit/>
          </a:bodyPr>
          <a:lstStyle/>
          <a:p>
            <a:r>
              <a:rPr lang="en-US" sz="700" b="1" dirty="0"/>
              <a:t>Cummings KJ</a:t>
            </a:r>
            <a:r>
              <a:rPr lang="en-US" sz="700" dirty="0"/>
              <a:t>, </a:t>
            </a:r>
            <a:r>
              <a:rPr lang="en-US" sz="700" b="1" dirty="0"/>
              <a:t>et al, </a:t>
            </a:r>
            <a:r>
              <a:rPr lang="en-US" sz="700" dirty="0"/>
              <a:t>2014. Salmonella </a:t>
            </a:r>
            <a:r>
              <a:rPr lang="en-US" sz="700" dirty="0" err="1"/>
              <a:t>enterica</a:t>
            </a:r>
            <a:r>
              <a:rPr lang="en-US" sz="700" dirty="0"/>
              <a:t>   </a:t>
            </a:r>
            <a:r>
              <a:rPr lang="en-US" sz="700" dirty="0" err="1"/>
              <a:t>Serovar</a:t>
            </a:r>
            <a:r>
              <a:rPr lang="en-US" sz="700" dirty="0"/>
              <a:t> </a:t>
            </a:r>
            <a:r>
              <a:rPr lang="en-US" sz="700" dirty="0" err="1"/>
              <a:t>Oranienburg</a:t>
            </a:r>
            <a:r>
              <a:rPr lang="en-US" sz="700" dirty="0"/>
              <a:t> Outbreak in a Veterinary Medical Teaching Hospital with Evidence of Nosocomial and On-Farm Transmission. Vector-Borne Zoonotic Dis. </a:t>
            </a:r>
            <a:r>
              <a:rPr lang="en-US" sz="700" b="1" dirty="0"/>
              <a:t>14</a:t>
            </a:r>
            <a:r>
              <a:rPr lang="en-US" sz="700" dirty="0"/>
              <a:t>:496–502.</a:t>
            </a:r>
          </a:p>
        </p:txBody>
      </p:sp>
    </p:spTree>
    <p:extLst>
      <p:ext uri="{BB962C8B-B14F-4D97-AF65-F5344CB8AC3E}">
        <p14:creationId xmlns:p14="http://schemas.microsoft.com/office/powerpoint/2010/main" val="1841960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1143000"/>
          </a:xfrm>
        </p:spPr>
        <p:txBody>
          <a:bodyPr>
            <a:normAutofit/>
          </a:bodyPr>
          <a:lstStyle/>
          <a:p>
            <a:pPr algn="ctr"/>
            <a:r>
              <a:rPr lang="en-US" sz="3200" b="1" dirty="0">
                <a:latin typeface="Arial" panose="020B0604020202020204" pitchFamily="34" charset="0"/>
                <a:cs typeface="Arial" panose="020B0604020202020204" pitchFamily="34" charset="0"/>
              </a:rPr>
              <a:t>Environmental Surveillance Studies</a:t>
            </a:r>
          </a:p>
        </p:txBody>
      </p:sp>
      <p:sp>
        <p:nvSpPr>
          <p:cNvPr id="4" name="Content Placeholder 3"/>
          <p:cNvSpPr>
            <a:spLocks noGrp="1"/>
          </p:cNvSpPr>
          <p:nvPr>
            <p:ph idx="4294967295"/>
          </p:nvPr>
        </p:nvSpPr>
        <p:spPr>
          <a:xfrm>
            <a:off x="0" y="1304925"/>
            <a:ext cx="9745663" cy="5214938"/>
          </a:xfrm>
        </p:spPr>
        <p:txBody>
          <a:bodyPr>
            <a:normAutofit/>
          </a:bodyPr>
          <a:lstStyle/>
          <a:p>
            <a:r>
              <a:rPr lang="en-US" dirty="0">
                <a:latin typeface="Arial" panose="020B0604020202020204" pitchFamily="34" charset="0"/>
                <a:cs typeface="Arial" panose="020B0604020202020204" pitchFamily="34" charset="0"/>
              </a:rPr>
              <a:t>Colorado State University – 2002</a:t>
            </a:r>
          </a:p>
          <a:p>
            <a:pPr lvl="1"/>
            <a:r>
              <a:rPr lang="en-US" i="1" dirty="0">
                <a:latin typeface="Arial" panose="020B0604020202020204" pitchFamily="34" charset="0"/>
                <a:cs typeface="Arial" panose="020B0604020202020204" pitchFamily="34" charset="0"/>
              </a:rPr>
              <a:t>S. </a:t>
            </a:r>
            <a:r>
              <a:rPr lang="en-US" dirty="0">
                <a:latin typeface="Arial" panose="020B0604020202020204" pitchFamily="34" charset="0"/>
                <a:cs typeface="Arial" panose="020B0604020202020204" pitchFamily="34" charset="0"/>
              </a:rPr>
              <a:t>Newport, </a:t>
            </a:r>
            <a:r>
              <a:rPr lang="en-US" i="1" dirty="0">
                <a:latin typeface="Arial" panose="020B0604020202020204" pitchFamily="34" charset="0"/>
                <a:cs typeface="Arial" panose="020B0604020202020204" pitchFamily="34" charset="0"/>
              </a:rPr>
              <a:t>S. </a:t>
            </a:r>
            <a:r>
              <a:rPr lang="en-US" dirty="0">
                <a:latin typeface="Arial" panose="020B0604020202020204" pitchFamily="34" charset="0"/>
                <a:cs typeface="Arial" panose="020B0604020202020204" pitchFamily="34" charset="0"/>
              </a:rPr>
              <a:t>Typhimurium, </a:t>
            </a:r>
            <a:r>
              <a:rPr lang="en-US" i="1" dirty="0">
                <a:latin typeface="Arial" panose="020B0604020202020204" pitchFamily="34" charset="0"/>
                <a:cs typeface="Arial" panose="020B0604020202020204" pitchFamily="34" charset="0"/>
              </a:rPr>
              <a:t>S. </a:t>
            </a:r>
            <a:r>
              <a:rPr lang="en-US" dirty="0" err="1">
                <a:latin typeface="Arial" panose="020B0604020202020204" pitchFamily="34" charset="0"/>
                <a:cs typeface="Arial" panose="020B0604020202020204" pitchFamily="34" charset="0"/>
              </a:rPr>
              <a:t>Agona</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S. </a:t>
            </a:r>
            <a:r>
              <a:rPr lang="en-US" dirty="0">
                <a:latin typeface="Arial" panose="020B0604020202020204" pitchFamily="34" charset="0"/>
                <a:cs typeface="Arial" panose="020B0604020202020204" pitchFamily="34" charset="0"/>
              </a:rPr>
              <a:t>Havana, </a:t>
            </a:r>
            <a:r>
              <a:rPr lang="en-US" dirty="0" err="1">
                <a:latin typeface="Arial" panose="020B0604020202020204" pitchFamily="34" charset="0"/>
                <a:cs typeface="Arial" panose="020B0604020202020204" pitchFamily="34" charset="0"/>
              </a:rPr>
              <a:t>untypable</a:t>
            </a:r>
            <a:endParaRPr lang="en-US" dirty="0">
              <a:latin typeface="Arial" panose="020B0604020202020204" pitchFamily="34" charset="0"/>
              <a:cs typeface="Arial" panose="020B0604020202020204" pitchFamily="34" charset="0"/>
            </a:endParaRPr>
          </a:p>
          <a:p>
            <a:pPr lvl="1"/>
            <a:r>
              <a:rPr lang="en-US" u="sng" dirty="0">
                <a:latin typeface="Arial" panose="020B0604020202020204" pitchFamily="34" charset="0"/>
                <a:cs typeface="Arial" panose="020B0604020202020204" pitchFamily="34" charset="0"/>
              </a:rPr>
              <a:t>11.9% Positive Cultured Environmental Samples</a:t>
            </a:r>
          </a:p>
          <a:p>
            <a:pPr marL="457200" lvl="1"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Ohio State University – 2007</a:t>
            </a:r>
          </a:p>
          <a:p>
            <a:pPr lvl="1"/>
            <a:r>
              <a:rPr lang="en-US" u="sng" dirty="0">
                <a:latin typeface="Arial" panose="020B0604020202020204" pitchFamily="34" charset="0"/>
                <a:cs typeface="Arial" panose="020B0604020202020204" pitchFamily="34" charset="0"/>
              </a:rPr>
              <a:t>5.9% Environmental &amp; Animal Samples Culture Positive</a:t>
            </a:r>
            <a:endParaRPr lang="en-US" i="1" u="sng" dirty="0">
              <a:latin typeface="Arial" panose="020B0604020202020204" pitchFamily="34" charset="0"/>
              <a:cs typeface="Arial" panose="020B0604020202020204" pitchFamily="34" charset="0"/>
            </a:endParaRPr>
          </a:p>
          <a:p>
            <a:pPr lvl="2"/>
            <a:r>
              <a:rPr lang="en-US" sz="2200" dirty="0">
                <a:latin typeface="Arial" panose="020B0604020202020204" pitchFamily="34" charset="0"/>
                <a:cs typeface="Arial" panose="020B0604020202020204" pitchFamily="34" charset="0"/>
              </a:rPr>
              <a:t>9% from Food Animal Section</a:t>
            </a:r>
          </a:p>
          <a:p>
            <a:pPr lvl="2"/>
            <a:r>
              <a:rPr lang="en-US" sz="2200" dirty="0">
                <a:latin typeface="Arial" panose="020B0604020202020204" pitchFamily="34" charset="0"/>
                <a:cs typeface="Arial" panose="020B0604020202020204" pitchFamily="34" charset="0"/>
              </a:rPr>
              <a:t>2.5% from Equine Section</a:t>
            </a:r>
          </a:p>
          <a:p>
            <a:pPr lvl="1"/>
            <a:r>
              <a:rPr lang="pt-BR" i="1" dirty="0">
                <a:latin typeface="Arial" panose="020B0604020202020204" pitchFamily="34" charset="0"/>
                <a:cs typeface="Arial" panose="020B0604020202020204" pitchFamily="34" charset="0"/>
              </a:rPr>
              <a:t>S. </a:t>
            </a:r>
            <a:r>
              <a:rPr lang="pt-BR" dirty="0">
                <a:latin typeface="Arial" panose="020B0604020202020204" pitchFamily="34" charset="0"/>
                <a:cs typeface="Arial" panose="020B0604020202020204" pitchFamily="34" charset="0"/>
              </a:rPr>
              <a:t>Paratyphi B, </a:t>
            </a:r>
            <a:r>
              <a:rPr lang="pt-BR" i="1" dirty="0">
                <a:latin typeface="Arial" panose="020B0604020202020204" pitchFamily="34" charset="0"/>
                <a:cs typeface="Arial" panose="020B0604020202020204" pitchFamily="34" charset="0"/>
              </a:rPr>
              <a:t>S. </a:t>
            </a:r>
            <a:r>
              <a:rPr lang="pt-BR" dirty="0">
                <a:latin typeface="Arial" panose="020B0604020202020204" pitchFamily="34" charset="0"/>
                <a:cs typeface="Arial" panose="020B0604020202020204" pitchFamily="34" charset="0"/>
              </a:rPr>
              <a:t>Kentucky, </a:t>
            </a:r>
            <a:r>
              <a:rPr lang="pt-BR" i="1" dirty="0">
                <a:latin typeface="Arial" panose="020B0604020202020204" pitchFamily="34" charset="0"/>
                <a:cs typeface="Arial" panose="020B0604020202020204" pitchFamily="34" charset="0"/>
              </a:rPr>
              <a:t>S. </a:t>
            </a:r>
            <a:r>
              <a:rPr lang="pt-BR" dirty="0">
                <a:latin typeface="Arial" panose="020B0604020202020204" pitchFamily="34" charset="0"/>
                <a:cs typeface="Arial" panose="020B0604020202020204" pitchFamily="34" charset="0"/>
              </a:rPr>
              <a:t>Cerro, </a:t>
            </a:r>
            <a:r>
              <a:rPr lang="pt-BR" i="1" dirty="0">
                <a:latin typeface="Arial" panose="020B0604020202020204" pitchFamily="34" charset="0"/>
                <a:cs typeface="Arial" panose="020B0604020202020204" pitchFamily="34" charset="0"/>
              </a:rPr>
              <a:t>S. </a:t>
            </a:r>
            <a:r>
              <a:rPr lang="pt-BR" dirty="0">
                <a:latin typeface="Arial" panose="020B0604020202020204" pitchFamily="34" charset="0"/>
                <a:cs typeface="Arial" panose="020B0604020202020204" pitchFamily="34" charset="0"/>
              </a:rPr>
              <a:t>Montevideo</a:t>
            </a:r>
            <a:endParaRPr lang="en-US" dirty="0">
              <a:latin typeface="Arial" panose="020B0604020202020204" pitchFamily="34" charset="0"/>
              <a:cs typeface="Arial" panose="020B0604020202020204" pitchFamily="34" charset="0"/>
            </a:endParaRPr>
          </a:p>
        </p:txBody>
      </p:sp>
      <p:sp>
        <p:nvSpPr>
          <p:cNvPr id="5" name="Rectangle 4"/>
          <p:cNvSpPr/>
          <p:nvPr/>
        </p:nvSpPr>
        <p:spPr>
          <a:xfrm>
            <a:off x="-1524000" y="6519446"/>
            <a:ext cx="3824790" cy="338554"/>
          </a:xfrm>
          <a:prstGeom prst="rect">
            <a:avLst/>
          </a:prstGeom>
        </p:spPr>
        <p:txBody>
          <a:bodyPr wrap="square">
            <a:spAutoFit/>
          </a:bodyPr>
          <a:lstStyle/>
          <a:p>
            <a:r>
              <a:rPr lang="en-US" sz="800" b="1" dirty="0"/>
              <a:t>Burgess, B. a</a:t>
            </a:r>
            <a:r>
              <a:rPr lang="en-US" sz="800" dirty="0"/>
              <a:t>, </a:t>
            </a:r>
            <a:r>
              <a:rPr lang="en-US" sz="800" b="1" dirty="0"/>
              <a:t>et al</a:t>
            </a:r>
            <a:r>
              <a:rPr lang="en-US" sz="800" dirty="0"/>
              <a:t>. 2004. Environmental surveillance for Salmonella enterica in a veterinary teaching hospital. J. Am. Vet. Med. Assoc. </a:t>
            </a:r>
            <a:r>
              <a:rPr lang="en-US" sz="800" b="1" dirty="0"/>
              <a:t>225</a:t>
            </a:r>
            <a:r>
              <a:rPr lang="en-US" sz="800" dirty="0"/>
              <a:t>:1344–1348.</a:t>
            </a:r>
          </a:p>
        </p:txBody>
      </p:sp>
      <p:sp>
        <p:nvSpPr>
          <p:cNvPr id="7" name="Rectangle 6"/>
          <p:cNvSpPr/>
          <p:nvPr/>
        </p:nvSpPr>
        <p:spPr>
          <a:xfrm>
            <a:off x="2701666" y="6404480"/>
            <a:ext cx="3419475" cy="461665"/>
          </a:xfrm>
          <a:prstGeom prst="rect">
            <a:avLst/>
          </a:prstGeom>
        </p:spPr>
        <p:txBody>
          <a:bodyPr wrap="square">
            <a:spAutoFit/>
          </a:bodyPr>
          <a:lstStyle/>
          <a:p>
            <a:r>
              <a:rPr lang="en-US" sz="800" b="1" dirty="0"/>
              <a:t>Pandya M</a:t>
            </a:r>
            <a:r>
              <a:rPr lang="en-US" sz="800" dirty="0"/>
              <a:t>, </a:t>
            </a:r>
            <a:r>
              <a:rPr lang="en-US" sz="800" b="1" dirty="0" err="1"/>
              <a:t>Wittum</a:t>
            </a:r>
            <a:r>
              <a:rPr lang="en-US" sz="800" b="1" dirty="0"/>
              <a:t> T</a:t>
            </a:r>
            <a:r>
              <a:rPr lang="en-US" sz="800" dirty="0"/>
              <a:t>, </a:t>
            </a:r>
            <a:r>
              <a:rPr lang="en-US" sz="800" b="1" dirty="0" err="1"/>
              <a:t>Tadesse</a:t>
            </a:r>
            <a:r>
              <a:rPr lang="en-US" sz="800" b="1" dirty="0"/>
              <a:t> DA</a:t>
            </a:r>
            <a:r>
              <a:rPr lang="en-US" sz="800" dirty="0"/>
              <a:t>, </a:t>
            </a:r>
            <a:r>
              <a:rPr lang="en-US" sz="800" b="1" dirty="0" err="1"/>
              <a:t>Gebreyes</a:t>
            </a:r>
            <a:r>
              <a:rPr lang="en-US" sz="800" b="1" dirty="0"/>
              <a:t> W</a:t>
            </a:r>
            <a:r>
              <a:rPr lang="en-US" sz="800" dirty="0"/>
              <a:t>, </a:t>
            </a:r>
            <a:r>
              <a:rPr lang="en-US" sz="800" b="1" dirty="0" err="1"/>
              <a:t>Hoet</a:t>
            </a:r>
            <a:r>
              <a:rPr lang="en-US" sz="800" b="1" dirty="0"/>
              <a:t> A</a:t>
            </a:r>
            <a:r>
              <a:rPr lang="en-US" sz="800" dirty="0"/>
              <a:t>. 2009. Environmental Salmonella Surveillance in The Ohio State University Veterinary Teaching Hospital. Vector-Borne Zoonotic Dis </a:t>
            </a:r>
            <a:r>
              <a:rPr lang="en-US" sz="800" b="1" dirty="0"/>
              <a:t>9</a:t>
            </a:r>
            <a:r>
              <a:rPr lang="en-US" sz="800" dirty="0"/>
              <a:t>:649–654.</a:t>
            </a:r>
            <a:endParaRPr lang="en-US" sz="7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922" y="1161017"/>
            <a:ext cx="2284364" cy="2284364"/>
          </a:xfrm>
          <a:prstGeom prst="rect">
            <a:avLst/>
          </a:prstGeom>
        </p:spPr>
      </p:pic>
      <p:sp>
        <p:nvSpPr>
          <p:cNvPr id="12" name="Rectangle 11"/>
          <p:cNvSpPr/>
          <p:nvPr/>
        </p:nvSpPr>
        <p:spPr>
          <a:xfrm>
            <a:off x="8208980" y="3427726"/>
            <a:ext cx="2310248" cy="215444"/>
          </a:xfrm>
          <a:prstGeom prst="rect">
            <a:avLst/>
          </a:prstGeom>
        </p:spPr>
        <p:txBody>
          <a:bodyPr wrap="none">
            <a:spAutoFit/>
          </a:bodyPr>
          <a:lstStyle/>
          <a:p>
            <a:pPr algn="ctr"/>
            <a:r>
              <a:rPr lang="en-US" sz="800" dirty="0">
                <a:latin typeface="Arial" panose="020B0604020202020204" pitchFamily="34" charset="0"/>
                <a:cs typeface="Arial" panose="020B0604020202020204" pitchFamily="34" charset="0"/>
              </a:rPr>
              <a:t>https://www.facebook.com/CSUVetMedBioSci/</a:t>
            </a:r>
          </a:p>
        </p:txBody>
      </p:sp>
      <p:sp>
        <p:nvSpPr>
          <p:cNvPr id="16" name="Rectangle 15"/>
          <p:cNvSpPr/>
          <p:nvPr/>
        </p:nvSpPr>
        <p:spPr>
          <a:xfrm>
            <a:off x="8819666" y="5903383"/>
            <a:ext cx="1059906" cy="215444"/>
          </a:xfrm>
          <a:prstGeom prst="rect">
            <a:avLst/>
          </a:prstGeom>
        </p:spPr>
        <p:txBody>
          <a:bodyPr wrap="none">
            <a:spAutoFit/>
          </a:bodyPr>
          <a:lstStyle/>
          <a:p>
            <a:pPr algn="ctr"/>
            <a:r>
              <a:rPr lang="en-US" sz="800" dirty="0">
                <a:latin typeface="Arial" panose="020B0604020202020204" pitchFamily="34" charset="0"/>
                <a:cs typeface="Arial" panose="020B0604020202020204" pitchFamily="34" charset="0"/>
              </a:rPr>
              <a:t>https://vet.osu.edu/</a:t>
            </a:r>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243" t="1" r="961" b="1003"/>
          <a:stretch/>
        </p:blipFill>
        <p:spPr>
          <a:xfrm>
            <a:off x="8207437" y="3605070"/>
            <a:ext cx="2284364" cy="2312478"/>
          </a:xfrm>
          <a:prstGeom prst="roundRect">
            <a:avLst/>
          </a:prstGeom>
        </p:spPr>
      </p:pic>
    </p:spTree>
    <p:extLst>
      <p:ext uri="{BB962C8B-B14F-4D97-AF65-F5344CB8AC3E}">
        <p14:creationId xmlns:p14="http://schemas.microsoft.com/office/powerpoint/2010/main" val="2951347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85800" y="1"/>
            <a:ext cx="10515600" cy="745479"/>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2060"/>
                </a:solidFill>
                <a:latin typeface="Arial" panose="020B0604020202020204" pitchFamily="34" charset="0"/>
                <a:cs typeface="Arial" panose="020B0604020202020204" pitchFamily="34" charset="0"/>
              </a:rPr>
              <a:t>Foodborne Illnesses</a:t>
            </a:r>
          </a:p>
        </p:txBody>
      </p:sp>
      <p:sp>
        <p:nvSpPr>
          <p:cNvPr id="11" name="Rectangle 10"/>
          <p:cNvSpPr/>
          <p:nvPr/>
        </p:nvSpPr>
        <p:spPr>
          <a:xfrm>
            <a:off x="2803376" y="6402363"/>
            <a:ext cx="3561349" cy="215444"/>
          </a:xfrm>
          <a:prstGeom prst="rect">
            <a:avLst/>
          </a:prstGeom>
        </p:spPr>
        <p:txBody>
          <a:bodyPr wrap="square">
            <a:spAutoFit/>
          </a:bodyPr>
          <a:lstStyle/>
          <a:p>
            <a:r>
              <a:rPr lang="en-US" sz="800" dirty="0"/>
              <a:t>http://www.cdc.gov/foodborneburden/2011-foodborne-estimates.html</a:t>
            </a:r>
          </a:p>
        </p:txBody>
      </p:sp>
      <p:sp>
        <p:nvSpPr>
          <p:cNvPr id="3" name="Rectangle 2"/>
          <p:cNvSpPr/>
          <p:nvPr/>
        </p:nvSpPr>
        <p:spPr>
          <a:xfrm>
            <a:off x="2902052" y="6611779"/>
            <a:ext cx="3363997" cy="215444"/>
          </a:xfrm>
          <a:prstGeom prst="rect">
            <a:avLst/>
          </a:prstGeom>
        </p:spPr>
        <p:txBody>
          <a:bodyPr wrap="square">
            <a:spAutoFit/>
          </a:bodyPr>
          <a:lstStyle/>
          <a:p>
            <a:r>
              <a:rPr lang="en-US" sz="800" dirty="0"/>
              <a:t>http://www.cdcfoundation.org/businesspulse/food-safety-infographic</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622" t="30642" r="13162" b="15219"/>
          <a:stretch/>
        </p:blipFill>
        <p:spPr bwMode="auto">
          <a:xfrm>
            <a:off x="1922340" y="745479"/>
            <a:ext cx="5299320" cy="5656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http://dl3.glitter-graphics.net/pub/814/814633njp5e1udz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408" y="4808189"/>
            <a:ext cx="2588122" cy="1911312"/>
          </a:xfrm>
          <a:prstGeom prst="rect">
            <a:avLst/>
          </a:prstGeom>
        </p:spPr>
      </p:pic>
      <p:pic>
        <p:nvPicPr>
          <p:cNvPr id="10" name="Picture 9" descr="biological things like food contamination infectionous disease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3894" y="2985579"/>
            <a:ext cx="2530221" cy="1894855"/>
          </a:xfrm>
          <a:prstGeom prst="rect">
            <a:avLst/>
          </a:prstGeom>
        </p:spPr>
      </p:pic>
      <p:pic>
        <p:nvPicPr>
          <p:cNvPr id="12" name="Picture 11" descr="6a00e551d294ef88330147e30f8cee970b-800wi.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776" y="792057"/>
            <a:ext cx="1238571" cy="2180582"/>
          </a:xfrm>
          <a:prstGeom prst="rect">
            <a:avLst/>
          </a:prstGeom>
        </p:spPr>
      </p:pic>
      <p:pic>
        <p:nvPicPr>
          <p:cNvPr id="14" name="Picture 13" descr="Bissen Gedanken : The 3 Most Surprising Facts that Cause Food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4586" y="792058"/>
            <a:ext cx="1488840" cy="2134003"/>
          </a:xfrm>
          <a:prstGeom prst="rect">
            <a:avLst/>
          </a:prstGeom>
        </p:spPr>
      </p:pic>
      <p:pic>
        <p:nvPicPr>
          <p:cNvPr id="15" name="Picture 6" descr="C:\Users\srk0002\Pictures\Ipod Photos\IMG_066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484" t="5731" r="20939" b="4401"/>
          <a:stretch/>
        </p:blipFill>
        <p:spPr bwMode="auto">
          <a:xfrm>
            <a:off x="-776726" y="3057823"/>
            <a:ext cx="1728991" cy="1750366"/>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15" descr="Pediatría Basada en Pruebas: Enfermedades mediáticas y otras que no"/>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08431" y="4625039"/>
            <a:ext cx="1674539" cy="1986741"/>
          </a:xfrm>
          <a:prstGeom prst="rect">
            <a:avLst/>
          </a:prstGeom>
        </p:spPr>
      </p:pic>
    </p:spTree>
    <p:extLst>
      <p:ext uri="{BB962C8B-B14F-4D97-AF65-F5344CB8AC3E}">
        <p14:creationId xmlns:p14="http://schemas.microsoft.com/office/powerpoint/2010/main" val="121494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9144000" cy="1325563"/>
          </a:xfrm>
        </p:spPr>
        <p:txBody>
          <a:bodyPr>
            <a:normAutofit/>
          </a:bodyPr>
          <a:lstStyle/>
          <a:p>
            <a:pPr algn="ctr"/>
            <a:r>
              <a:rPr lang="en-US" sz="2800" b="1" dirty="0">
                <a:latin typeface="Arial" panose="020B0604020202020204" pitchFamily="34" charset="0"/>
                <a:cs typeface="Arial" panose="020B0604020202020204" pitchFamily="34" charset="0"/>
              </a:rPr>
              <a:t>Veterinary Teaching Hospital Outbreaks</a:t>
            </a:r>
          </a:p>
        </p:txBody>
      </p:sp>
      <p:sp>
        <p:nvSpPr>
          <p:cNvPr id="4" name="Content Placeholder 3"/>
          <p:cNvSpPr>
            <a:spLocks noGrp="1"/>
          </p:cNvSpPr>
          <p:nvPr>
            <p:ph idx="4294967295"/>
          </p:nvPr>
        </p:nvSpPr>
        <p:spPr>
          <a:xfrm>
            <a:off x="0" y="2135892"/>
            <a:ext cx="10515600" cy="4329113"/>
          </a:xfrm>
        </p:spPr>
        <p:txBody>
          <a:bodyPr>
            <a:normAutofit/>
          </a:bodyPr>
          <a:lstStyle/>
          <a:p>
            <a:r>
              <a:rPr lang="en-US" sz="2000" dirty="0">
                <a:latin typeface="Arial" panose="020B0604020202020204" pitchFamily="34" charset="0"/>
                <a:cs typeface="Arial" panose="020B0604020202020204" pitchFamily="34" charset="0"/>
              </a:rPr>
              <a:t>Michigan State University – 1996</a:t>
            </a:r>
          </a:p>
          <a:p>
            <a:pPr marL="457200" lvl="1"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Purdue University – 1999</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University of Pennsylvania – 2003</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Cornell University – 2006</a:t>
            </a:r>
          </a:p>
        </p:txBody>
      </p:sp>
      <p:sp>
        <p:nvSpPr>
          <p:cNvPr id="6" name="Rectangle 5"/>
          <p:cNvSpPr/>
          <p:nvPr/>
        </p:nvSpPr>
        <p:spPr>
          <a:xfrm>
            <a:off x="291292" y="6157228"/>
            <a:ext cx="4033025" cy="307777"/>
          </a:xfrm>
          <a:prstGeom prst="rect">
            <a:avLst/>
          </a:prstGeom>
        </p:spPr>
        <p:txBody>
          <a:bodyPr wrap="square">
            <a:spAutoFit/>
          </a:bodyPr>
          <a:lstStyle/>
          <a:p>
            <a:r>
              <a:rPr lang="en-US" sz="700" b="1" dirty="0"/>
              <a:t>Ward MP</a:t>
            </a:r>
            <a:r>
              <a:rPr lang="en-US" sz="700" dirty="0"/>
              <a:t>, et al. 2005. Investigation and control of an outbreak of salmonellosis caused by multidrug-resistant Salmonella typhimurium in a population of hospitalized horses </a:t>
            </a:r>
            <a:r>
              <a:rPr lang="en-US" sz="700" b="1" dirty="0"/>
              <a:t>107</a:t>
            </a:r>
            <a:r>
              <a:rPr lang="en-US" sz="700" dirty="0"/>
              <a:t>:233–240.</a:t>
            </a:r>
          </a:p>
        </p:txBody>
      </p:sp>
      <p:sp>
        <p:nvSpPr>
          <p:cNvPr id="7" name="Rectangle 6"/>
          <p:cNvSpPr/>
          <p:nvPr/>
        </p:nvSpPr>
        <p:spPr>
          <a:xfrm>
            <a:off x="291292" y="5875339"/>
            <a:ext cx="4135998" cy="307777"/>
          </a:xfrm>
          <a:prstGeom prst="rect">
            <a:avLst/>
          </a:prstGeom>
        </p:spPr>
        <p:txBody>
          <a:bodyPr wrap="square">
            <a:spAutoFit/>
          </a:bodyPr>
          <a:lstStyle/>
          <a:p>
            <a:r>
              <a:rPr lang="en-US" sz="700" b="1" dirty="0"/>
              <a:t>Schott, H. C.</a:t>
            </a:r>
            <a:r>
              <a:rPr lang="en-US" sz="700" dirty="0"/>
              <a:t>, et al. 2001. An outbreak of salmonellosis among horses at a veterinary teaching hospital. J. Am. Vet. Med. Assoc. </a:t>
            </a:r>
            <a:r>
              <a:rPr lang="en-US" sz="700" b="1" dirty="0"/>
              <a:t>218</a:t>
            </a:r>
            <a:r>
              <a:rPr lang="en-US" sz="700" dirty="0"/>
              <a:t>:1152–1159, 1100.</a:t>
            </a:r>
          </a:p>
        </p:txBody>
      </p:sp>
      <p:sp>
        <p:nvSpPr>
          <p:cNvPr id="10" name="Rectangle 9"/>
          <p:cNvSpPr/>
          <p:nvPr/>
        </p:nvSpPr>
        <p:spPr>
          <a:xfrm>
            <a:off x="291292" y="6451022"/>
            <a:ext cx="3682331" cy="307777"/>
          </a:xfrm>
          <a:prstGeom prst="rect">
            <a:avLst/>
          </a:prstGeom>
        </p:spPr>
        <p:txBody>
          <a:bodyPr wrap="square">
            <a:spAutoFit/>
          </a:bodyPr>
          <a:lstStyle/>
          <a:p>
            <a:r>
              <a:rPr lang="en-US" sz="700" b="1" dirty="0" err="1"/>
              <a:t>Schaer</a:t>
            </a:r>
            <a:r>
              <a:rPr lang="en-US" sz="700" b="1" dirty="0"/>
              <a:t> BLD</a:t>
            </a:r>
            <a:r>
              <a:rPr lang="en-US" sz="700" dirty="0"/>
              <a:t>, </a:t>
            </a:r>
            <a:r>
              <a:rPr lang="en-US" sz="700" b="1" dirty="0"/>
              <a:t>et al</a:t>
            </a:r>
            <a:r>
              <a:rPr lang="en-US" sz="700" dirty="0"/>
              <a:t>. 2010. Outbreak of Salmonellosis Caused by Salmonella </a:t>
            </a:r>
            <a:r>
              <a:rPr lang="en-US" sz="700" dirty="0" err="1"/>
              <a:t>enterica</a:t>
            </a:r>
            <a:r>
              <a:rPr lang="en-US" sz="700" dirty="0"/>
              <a:t> </a:t>
            </a:r>
            <a:r>
              <a:rPr lang="en-US" sz="700" dirty="0" err="1"/>
              <a:t>Serovar</a:t>
            </a:r>
            <a:r>
              <a:rPr lang="en-US" sz="700" dirty="0"/>
              <a:t> Newport MDR-</a:t>
            </a:r>
            <a:r>
              <a:rPr lang="en-US" sz="700" dirty="0" err="1"/>
              <a:t>AmpC</a:t>
            </a:r>
            <a:r>
              <a:rPr lang="en-US" sz="700" dirty="0"/>
              <a:t> in a Large Animal Veterinary Teaching Hospital 1138–1146.</a:t>
            </a:r>
          </a:p>
        </p:txBody>
      </p:sp>
      <p:sp>
        <p:nvSpPr>
          <p:cNvPr id="11" name="Rectangle 10"/>
          <p:cNvSpPr/>
          <p:nvPr/>
        </p:nvSpPr>
        <p:spPr>
          <a:xfrm>
            <a:off x="4865224" y="5875338"/>
            <a:ext cx="4278776" cy="307777"/>
          </a:xfrm>
          <a:prstGeom prst="rect">
            <a:avLst/>
          </a:prstGeom>
        </p:spPr>
        <p:txBody>
          <a:bodyPr wrap="square">
            <a:spAutoFit/>
          </a:bodyPr>
          <a:lstStyle/>
          <a:p>
            <a:r>
              <a:rPr lang="en-US" sz="700" b="1" dirty="0"/>
              <a:t>Cummings KJ</a:t>
            </a:r>
            <a:r>
              <a:rPr lang="en-US" sz="700" dirty="0"/>
              <a:t>, </a:t>
            </a:r>
            <a:r>
              <a:rPr lang="en-US" sz="700" b="1" dirty="0"/>
              <a:t>et al, </a:t>
            </a:r>
            <a:r>
              <a:rPr lang="en-US" sz="700" dirty="0"/>
              <a:t>2014. Salmonella </a:t>
            </a:r>
            <a:r>
              <a:rPr lang="en-US" sz="700" dirty="0" err="1"/>
              <a:t>enterica</a:t>
            </a:r>
            <a:r>
              <a:rPr lang="en-US" sz="700" dirty="0"/>
              <a:t>   </a:t>
            </a:r>
            <a:r>
              <a:rPr lang="en-US" sz="700" dirty="0" err="1"/>
              <a:t>Serovar</a:t>
            </a:r>
            <a:r>
              <a:rPr lang="en-US" sz="700" dirty="0"/>
              <a:t> </a:t>
            </a:r>
            <a:r>
              <a:rPr lang="en-US" sz="700" dirty="0" err="1"/>
              <a:t>Oranienburg</a:t>
            </a:r>
            <a:r>
              <a:rPr lang="en-US" sz="700" dirty="0"/>
              <a:t> Outbreak in a Veterinary Medical Teaching Hospital with Evidence of Nosocomial and On-Farm Transmission. Vector-Borne Zoonotic Dis. </a:t>
            </a:r>
            <a:r>
              <a:rPr lang="en-US" sz="700" b="1" dirty="0"/>
              <a:t>14</a:t>
            </a:r>
            <a:r>
              <a:rPr lang="en-US" sz="700" dirty="0"/>
              <a:t>:496–502.</a:t>
            </a:r>
          </a:p>
        </p:txBody>
      </p:sp>
      <p:sp>
        <p:nvSpPr>
          <p:cNvPr id="13" name="Rectangle 12"/>
          <p:cNvSpPr/>
          <p:nvPr/>
        </p:nvSpPr>
        <p:spPr>
          <a:xfrm>
            <a:off x="4865224" y="6157228"/>
            <a:ext cx="3457462" cy="307777"/>
          </a:xfrm>
          <a:prstGeom prst="rect">
            <a:avLst/>
          </a:prstGeom>
        </p:spPr>
        <p:txBody>
          <a:bodyPr wrap="square">
            <a:spAutoFit/>
          </a:bodyPr>
          <a:lstStyle/>
          <a:p>
            <a:r>
              <a:rPr lang="en-US" sz="700" b="1" dirty="0" err="1"/>
              <a:t>Schaer</a:t>
            </a:r>
            <a:r>
              <a:rPr lang="en-US" sz="700" b="1" dirty="0"/>
              <a:t> BLD</a:t>
            </a:r>
            <a:r>
              <a:rPr lang="en-US" sz="700" dirty="0"/>
              <a:t>, </a:t>
            </a:r>
            <a:r>
              <a:rPr lang="en-US" sz="700" b="1" dirty="0"/>
              <a:t>et al</a:t>
            </a:r>
            <a:r>
              <a:rPr lang="en-US" sz="700" dirty="0"/>
              <a:t>. 2010. Outbreak of Salmonellosis Caused by Salmonella </a:t>
            </a:r>
            <a:r>
              <a:rPr lang="en-US" sz="700" dirty="0" err="1"/>
              <a:t>enterica</a:t>
            </a:r>
            <a:r>
              <a:rPr lang="en-US" sz="700" dirty="0"/>
              <a:t> </a:t>
            </a:r>
            <a:r>
              <a:rPr lang="en-US" sz="700" dirty="0" err="1"/>
              <a:t>Serovar</a:t>
            </a:r>
            <a:r>
              <a:rPr lang="en-US" sz="700" dirty="0"/>
              <a:t> Newport MDR-</a:t>
            </a:r>
            <a:r>
              <a:rPr lang="en-US" sz="700" dirty="0" err="1"/>
              <a:t>AmpC</a:t>
            </a:r>
            <a:r>
              <a:rPr lang="en-US" sz="700" dirty="0"/>
              <a:t> in a Large Animal Veterinary Teaching Hospital 1138–1146.</a:t>
            </a:r>
          </a:p>
        </p:txBody>
      </p:sp>
      <p:pic>
        <p:nvPicPr>
          <p:cNvPr id="5" name="Picture 4"/>
          <p:cNvPicPr>
            <a:picLocks noChangeAspect="1"/>
          </p:cNvPicPr>
          <p:nvPr/>
        </p:nvPicPr>
        <p:blipFill rotWithShape="1">
          <a:blip r:embed="rId3"/>
          <a:srcRect r="29166"/>
          <a:stretch/>
        </p:blipFill>
        <p:spPr>
          <a:xfrm>
            <a:off x="4865224" y="1325563"/>
            <a:ext cx="3991428" cy="4167453"/>
          </a:xfrm>
          <a:prstGeom prst="rect">
            <a:avLst/>
          </a:prstGeom>
        </p:spPr>
      </p:pic>
    </p:spTree>
    <p:extLst>
      <p:ext uri="{BB962C8B-B14F-4D97-AF65-F5344CB8AC3E}">
        <p14:creationId xmlns:p14="http://schemas.microsoft.com/office/powerpoint/2010/main" val="4258938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1" y="-99439"/>
            <a:ext cx="10515600" cy="1325563"/>
          </a:xfrm>
        </p:spPr>
        <p:txBody>
          <a:bodyPr anchor="ctr">
            <a:normAutofit/>
          </a:bodyPr>
          <a:lstStyle/>
          <a:p>
            <a:pPr algn="ctr"/>
            <a:r>
              <a:rPr lang="en-US" sz="3600" b="1" i="1" dirty="0">
                <a:latin typeface="Arial" panose="020B0604020202020204" pitchFamily="34" charset="0"/>
                <a:cs typeface="Arial" panose="020B0604020202020204" pitchFamily="34" charset="0"/>
              </a:rPr>
              <a:t>Salmonella </a:t>
            </a:r>
            <a:r>
              <a:rPr lang="en-US" sz="3600" b="1" dirty="0">
                <a:latin typeface="Arial" panose="020B0604020202020204" pitchFamily="34" charset="0"/>
                <a:cs typeface="Arial" panose="020B0604020202020204" pitchFamily="34" charset="0"/>
              </a:rPr>
              <a:t>Infections</a:t>
            </a:r>
            <a:endParaRPr lang="en-US" sz="5400" i="1" dirty="0">
              <a:latin typeface="Arial" panose="020B0604020202020204" pitchFamily="34" charset="0"/>
              <a:cs typeface="Arial" panose="020B0604020202020204" pitchFamily="34" charset="0"/>
            </a:endParaRPr>
          </a:p>
        </p:txBody>
      </p:sp>
      <p:sp>
        <p:nvSpPr>
          <p:cNvPr id="4" name="Rectangle 3"/>
          <p:cNvSpPr/>
          <p:nvPr/>
        </p:nvSpPr>
        <p:spPr>
          <a:xfrm>
            <a:off x="-1169468" y="1193942"/>
            <a:ext cx="8142865" cy="420564"/>
          </a:xfrm>
          <a:prstGeom prst="rect">
            <a:avLst/>
          </a:prstGeom>
        </p:spPr>
        <p:txBody>
          <a:bodyPr wrap="square">
            <a:spAutoFit/>
          </a:bodyPr>
          <a:lstStyle/>
          <a:p>
            <a:r>
              <a:rPr lang="en-US" sz="2133" b="1" dirty="0"/>
              <a:t>Change in </a:t>
            </a:r>
            <a:r>
              <a:rPr lang="en-US" sz="2133" b="1" i="1" dirty="0"/>
              <a:t>E. coli</a:t>
            </a:r>
            <a:r>
              <a:rPr lang="en-US" sz="2133" b="1" dirty="0"/>
              <a:t> O157 and </a:t>
            </a:r>
            <a:r>
              <a:rPr lang="en-US" sz="2133" b="1" i="1" dirty="0"/>
              <a:t>Salmonella</a:t>
            </a:r>
            <a:r>
              <a:rPr lang="en-US" sz="2133" b="1" dirty="0"/>
              <a:t> infection, 1996–2010</a:t>
            </a:r>
            <a:endParaRPr lang="en-US" sz="2133" dirty="0"/>
          </a:p>
        </p:txBody>
      </p:sp>
      <p:sp>
        <p:nvSpPr>
          <p:cNvPr id="8" name="Rectangle 7"/>
          <p:cNvSpPr/>
          <p:nvPr/>
        </p:nvSpPr>
        <p:spPr>
          <a:xfrm>
            <a:off x="1419923" y="6609472"/>
            <a:ext cx="2964084" cy="256545"/>
          </a:xfrm>
          <a:prstGeom prst="rect">
            <a:avLst/>
          </a:prstGeom>
        </p:spPr>
        <p:txBody>
          <a:bodyPr wrap="square">
            <a:spAutoFit/>
          </a:bodyPr>
          <a:lstStyle/>
          <a:p>
            <a:pPr algn="ctr"/>
            <a:r>
              <a:rPr lang="en-US" sz="1067" dirty="0"/>
              <a:t>http://www.cdc.gov/vitalsigns/foodsafety/</a:t>
            </a:r>
          </a:p>
        </p:txBody>
      </p:sp>
      <p:sp>
        <p:nvSpPr>
          <p:cNvPr id="10" name="Rectangle 9"/>
          <p:cNvSpPr/>
          <p:nvPr/>
        </p:nvSpPr>
        <p:spPr>
          <a:xfrm>
            <a:off x="7284248" y="3397460"/>
            <a:ext cx="3757229" cy="215444"/>
          </a:xfrm>
          <a:prstGeom prst="rect">
            <a:avLst/>
          </a:prstGeom>
        </p:spPr>
        <p:txBody>
          <a:bodyPr wrap="square">
            <a:spAutoFit/>
          </a:bodyPr>
          <a:lstStyle/>
          <a:p>
            <a:r>
              <a:rPr lang="en-US" sz="800" dirty="0"/>
              <a:t>http://www.foodsafety.gov/poisoning/causes/bacteriaviruses/salmonella/</a:t>
            </a:r>
          </a:p>
        </p:txBody>
      </p:sp>
      <p:sp>
        <p:nvSpPr>
          <p:cNvPr id="13" name="Rectangle 12"/>
          <p:cNvSpPr/>
          <p:nvPr/>
        </p:nvSpPr>
        <p:spPr>
          <a:xfrm>
            <a:off x="7164834" y="6612482"/>
            <a:ext cx="3876643" cy="215444"/>
          </a:xfrm>
          <a:prstGeom prst="rect">
            <a:avLst/>
          </a:prstGeom>
        </p:spPr>
        <p:txBody>
          <a:bodyPr wrap="square">
            <a:spAutoFit/>
          </a:bodyPr>
          <a:lstStyle/>
          <a:p>
            <a:r>
              <a:rPr lang="en-US" sz="800" dirty="0"/>
              <a:t>http://www.foodsafety.gov/poisoning/causes/bacteriaviruses/salmonella/</a:t>
            </a:r>
          </a:p>
        </p:txBody>
      </p:sp>
      <p:pic>
        <p:nvPicPr>
          <p:cNvPr id="14" name="Picture 4" descr="This line graph shows the change in the relative rates of E. coli O157 (STEC O157) and Salmonella infections from 1996 to 2010.  The relative rates of infection by y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316" y="1639369"/>
            <a:ext cx="8764563" cy="48658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patho\Preharvest\Steven Kitchens\Phi Zeta 2015\Salmonella-bynumber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889" r="50000" b="47569"/>
          <a:stretch/>
        </p:blipFill>
        <p:spPr bwMode="auto">
          <a:xfrm>
            <a:off x="7593491" y="1226125"/>
            <a:ext cx="2870973" cy="22130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patho\Preharvest\Steven Kitchens\Phi Zeta 2015\Salmonella-bynumbers.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2748" t="24070" r="10623" b="48308"/>
          <a:stretch/>
        </p:blipFill>
        <p:spPr bwMode="auto">
          <a:xfrm>
            <a:off x="7568754" y="3613408"/>
            <a:ext cx="2920447" cy="3029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9389" y="-6394"/>
            <a:ext cx="9522777" cy="6870787"/>
          </a:xfrm>
          <a:prstGeom prst="rect">
            <a:avLst/>
          </a:prstGeom>
        </p:spPr>
      </p:pic>
      <p:pic>
        <p:nvPicPr>
          <p:cNvPr id="3" name="Picture 2"/>
          <p:cNvPicPr>
            <a:picLocks noChangeAspect="1"/>
          </p:cNvPicPr>
          <p:nvPr/>
        </p:nvPicPr>
        <p:blipFill rotWithShape="1">
          <a:blip r:embed="rId4"/>
          <a:srcRect t="13712" r="11295"/>
          <a:stretch/>
        </p:blipFill>
        <p:spPr>
          <a:xfrm>
            <a:off x="-189389" y="930319"/>
            <a:ext cx="9733439" cy="5934074"/>
          </a:xfrm>
          <a:prstGeom prst="rect">
            <a:avLst/>
          </a:prstGeom>
        </p:spPr>
      </p:pic>
    </p:spTree>
    <p:extLst>
      <p:ext uri="{BB962C8B-B14F-4D97-AF65-F5344CB8AC3E}">
        <p14:creationId xmlns:p14="http://schemas.microsoft.com/office/powerpoint/2010/main" val="166168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7200" y="6612873"/>
            <a:ext cx="5842000" cy="256545"/>
          </a:xfrm>
          <a:prstGeom prst="rect">
            <a:avLst/>
          </a:prstGeom>
        </p:spPr>
        <p:txBody>
          <a:bodyPr wrap="square">
            <a:spAutoFit/>
          </a:bodyPr>
          <a:lstStyle/>
          <a:p>
            <a:r>
              <a:rPr lang="en-US" sz="1067" dirty="0"/>
              <a:t>http://www.cdc.gov/foodsafety/outbreaks/investigating-outbreaks/production-chain.html</a:t>
            </a:r>
          </a:p>
        </p:txBody>
      </p:sp>
      <p:pic>
        <p:nvPicPr>
          <p:cNvPr id="5" name="Picture 2" descr="The Food Production Chain: Production, Processing, Distribution, Retail/Restaurant, Restaurant, Home Preparation: Restaurant/Home Consum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88" y="7958"/>
            <a:ext cx="8805824" cy="665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195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941" y="762001"/>
            <a:ext cx="7082118"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884238" y="246063"/>
            <a:ext cx="8259762" cy="287337"/>
          </a:xfrm>
          <a:noFill/>
          <a:ln/>
        </p:spPr>
        <p:txBody>
          <a:bodyPr>
            <a:spAutoFit/>
          </a:bodyPr>
          <a:lstStyle/>
          <a:p>
            <a:pPr marL="0" indent="0" algn="ctr">
              <a:spcBef>
                <a:spcPct val="0"/>
              </a:spcBef>
              <a:buNone/>
            </a:pPr>
            <a:r>
              <a:rPr lang="en-US" altLang="en-US" sz="1412" b="1">
                <a:solidFill>
                  <a:schemeClr val="tx2"/>
                </a:solidFill>
              </a:rPr>
              <a:t>Figure 2. Virulence of S. Typhimurium and S. Typhi.</a:t>
            </a:r>
          </a:p>
        </p:txBody>
      </p:sp>
      <p:sp>
        <p:nvSpPr>
          <p:cNvPr id="4100" name="Text Box 4"/>
          <p:cNvSpPr txBox="1">
            <a:spLocks noChangeArrowheads="1"/>
          </p:cNvSpPr>
          <p:nvPr/>
        </p:nvSpPr>
        <p:spPr bwMode="auto">
          <a:xfrm>
            <a:off x="526677" y="5748619"/>
            <a:ext cx="8101853" cy="5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de Jong HK, Parry CM, van der Poll T, Wiersinga WJ (2012) Host–Pathogen Interaction in Invasive Salmonellosis. PLoS Pathog 8(10): e1002933. doi:10.1371/journal.ppat.1002933</a:t>
            </a:r>
          </a:p>
          <a:p>
            <a:pPr eaLnBrk="1" hangingPunct="1"/>
            <a:r>
              <a:rPr lang="en-US" altLang="en-US" sz="1059">
                <a:hlinkClick r:id="rId4"/>
              </a:rPr>
              <a:t>http://journals.plos.org/plospathogens/article?id=info:doi/10.1371/journal.ppat.1002933</a:t>
            </a:r>
            <a:endParaRPr lang="en-US" altLang="en-US" sz="1059"/>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2794" y="6342531"/>
            <a:ext cx="3630706"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2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19" y="762001"/>
            <a:ext cx="7541559"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884238" y="246063"/>
            <a:ext cx="8259762" cy="287337"/>
          </a:xfrm>
          <a:noFill/>
          <a:ln/>
        </p:spPr>
        <p:txBody>
          <a:bodyPr>
            <a:spAutoFit/>
          </a:bodyPr>
          <a:lstStyle/>
          <a:p>
            <a:pPr marL="0" indent="0" algn="ctr">
              <a:spcBef>
                <a:spcPct val="0"/>
              </a:spcBef>
              <a:buNone/>
            </a:pPr>
            <a:r>
              <a:rPr lang="en-US" altLang="en-US" sz="1412" b="1">
                <a:solidFill>
                  <a:schemeClr val="tx2"/>
                </a:solidFill>
              </a:rPr>
              <a:t>Figure 1. Dissemination of S. Typhi during systemic infection.</a:t>
            </a:r>
          </a:p>
        </p:txBody>
      </p:sp>
      <p:sp>
        <p:nvSpPr>
          <p:cNvPr id="4100" name="Text Box 4"/>
          <p:cNvSpPr txBox="1">
            <a:spLocks noChangeArrowheads="1"/>
          </p:cNvSpPr>
          <p:nvPr/>
        </p:nvSpPr>
        <p:spPr bwMode="auto">
          <a:xfrm>
            <a:off x="526677" y="5748619"/>
            <a:ext cx="8101853" cy="5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de Jong HK, Parry CM, van der Poll T, Wiersinga WJ (2012) Host–Pathogen Interaction in Invasive Salmonellosis. PLoS Pathog 8(10): e1002933. doi:10.1371/journal.ppat.1002933</a:t>
            </a:r>
          </a:p>
          <a:p>
            <a:pPr eaLnBrk="1" hangingPunct="1"/>
            <a:r>
              <a:rPr lang="en-US" altLang="en-US" sz="1059">
                <a:hlinkClick r:id="rId4"/>
              </a:rPr>
              <a:t>http://journals.plos.org/plospathogens/article?id=info:doi/10.1371/journal.ppat.1002933</a:t>
            </a:r>
            <a:endParaRPr lang="en-US" altLang="en-US" sz="1059"/>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2794" y="6342531"/>
            <a:ext cx="3630706"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76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p:cNvPicPr>
          <p:nvPr/>
        </p:nvPicPr>
        <p:blipFill>
          <a:blip r:embed="rId2">
            <a:extLst>
              <a:ext uri="{28A0092B-C50C-407E-A947-70E740481C1C}">
                <a14:useLocalDpi xmlns:a14="http://schemas.microsoft.com/office/drawing/2010/main" val="0"/>
              </a:ext>
            </a:extLst>
          </a:blip>
          <a:srcRect r="2499" b="12073"/>
          <a:stretch>
            <a:fillRect/>
          </a:stretch>
        </p:blipFill>
        <p:spPr bwMode="auto">
          <a:xfrm>
            <a:off x="0" y="1683776"/>
            <a:ext cx="9144000" cy="318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a:xfrm>
            <a:off x="14554" y="0"/>
            <a:ext cx="9144000" cy="1325880"/>
          </a:xfrm>
          <a:prstGeom prst="rect">
            <a:avLst/>
          </a:prstGeom>
        </p:spPr>
        <p:txBody>
          <a:bodyPr anchor="ctr"/>
          <a:lstStyle>
            <a:lvl1pPr algn="ctr" rtl="0" eaLnBrk="0" fontAlgn="base" hangingPunct="0">
              <a:spcBef>
                <a:spcPct val="0"/>
              </a:spcBef>
              <a:spcAft>
                <a:spcPct val="0"/>
              </a:spcAft>
              <a:defRPr sz="3600">
                <a:solidFill>
                  <a:srgbClr val="003366"/>
                </a:solidFill>
                <a:latin typeface="+mj-lt"/>
                <a:ea typeface="+mj-ea"/>
                <a:cs typeface="+mj-cs"/>
              </a:defRPr>
            </a:lvl1pPr>
            <a:lvl2pPr algn="ctr" rtl="0" eaLnBrk="0" fontAlgn="base" hangingPunct="0">
              <a:spcBef>
                <a:spcPct val="0"/>
              </a:spcBef>
              <a:spcAft>
                <a:spcPct val="0"/>
              </a:spcAft>
              <a:defRPr sz="3600">
                <a:solidFill>
                  <a:srgbClr val="003366"/>
                </a:solidFill>
                <a:latin typeface="Arial" charset="0"/>
              </a:defRPr>
            </a:lvl2pPr>
            <a:lvl3pPr algn="ctr" rtl="0" eaLnBrk="0" fontAlgn="base" hangingPunct="0">
              <a:spcBef>
                <a:spcPct val="0"/>
              </a:spcBef>
              <a:spcAft>
                <a:spcPct val="0"/>
              </a:spcAft>
              <a:defRPr sz="3600">
                <a:solidFill>
                  <a:srgbClr val="003366"/>
                </a:solidFill>
                <a:latin typeface="Arial" charset="0"/>
              </a:defRPr>
            </a:lvl3pPr>
            <a:lvl4pPr algn="ctr" rtl="0" eaLnBrk="0" fontAlgn="base" hangingPunct="0">
              <a:spcBef>
                <a:spcPct val="0"/>
              </a:spcBef>
              <a:spcAft>
                <a:spcPct val="0"/>
              </a:spcAft>
              <a:defRPr sz="3600">
                <a:solidFill>
                  <a:srgbClr val="003366"/>
                </a:solidFill>
                <a:latin typeface="Arial" charset="0"/>
              </a:defRPr>
            </a:lvl4pPr>
            <a:lvl5pPr algn="ctr" rtl="0" eaLnBrk="0" fontAlgn="base" hangingPunct="0">
              <a:spcBef>
                <a:spcPct val="0"/>
              </a:spcBef>
              <a:spcAft>
                <a:spcPct val="0"/>
              </a:spcAft>
              <a:defRPr sz="3600">
                <a:solidFill>
                  <a:srgbClr val="003366"/>
                </a:solidFill>
                <a:latin typeface="Arial" charset="0"/>
              </a:defRPr>
            </a:lvl5pPr>
            <a:lvl6pPr marL="457200" algn="ctr" rtl="0" fontAlgn="base">
              <a:spcBef>
                <a:spcPct val="0"/>
              </a:spcBef>
              <a:spcAft>
                <a:spcPct val="0"/>
              </a:spcAft>
              <a:defRPr sz="3600">
                <a:solidFill>
                  <a:srgbClr val="003366"/>
                </a:solidFill>
                <a:latin typeface="Arial" charset="0"/>
              </a:defRPr>
            </a:lvl6pPr>
            <a:lvl7pPr marL="914400" algn="ctr" rtl="0" fontAlgn="base">
              <a:spcBef>
                <a:spcPct val="0"/>
              </a:spcBef>
              <a:spcAft>
                <a:spcPct val="0"/>
              </a:spcAft>
              <a:defRPr sz="3600">
                <a:solidFill>
                  <a:srgbClr val="003366"/>
                </a:solidFill>
                <a:latin typeface="Arial" charset="0"/>
              </a:defRPr>
            </a:lvl7pPr>
            <a:lvl8pPr marL="1371600" algn="ctr" rtl="0" fontAlgn="base">
              <a:spcBef>
                <a:spcPct val="0"/>
              </a:spcBef>
              <a:spcAft>
                <a:spcPct val="0"/>
              </a:spcAft>
              <a:defRPr sz="3600">
                <a:solidFill>
                  <a:srgbClr val="003366"/>
                </a:solidFill>
                <a:latin typeface="Arial" charset="0"/>
              </a:defRPr>
            </a:lvl8pPr>
            <a:lvl9pPr marL="1828800" algn="ctr" rtl="0" fontAlgn="base">
              <a:spcBef>
                <a:spcPct val="0"/>
              </a:spcBef>
              <a:spcAft>
                <a:spcPct val="0"/>
              </a:spcAft>
              <a:defRPr sz="3600">
                <a:solidFill>
                  <a:srgbClr val="003366"/>
                </a:solidFill>
                <a:latin typeface="Arial" charset="0"/>
              </a:defRPr>
            </a:lvl9pPr>
          </a:lstStyle>
          <a:p>
            <a:pPr>
              <a:defRPr/>
            </a:pPr>
            <a:r>
              <a:rPr lang="en-US" altLang="en-US" sz="3200" b="1" kern="0" dirty="0">
                <a:solidFill>
                  <a:schemeClr val="tx1"/>
                </a:solidFill>
                <a:latin typeface="Arial" panose="020B0604020202020204" pitchFamily="34" charset="0"/>
                <a:cs typeface="Arial" panose="020B0604020202020204" pitchFamily="34" charset="0"/>
              </a:rPr>
              <a:t>Auburn University CVM Campus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9183" y="5454115"/>
            <a:ext cx="2219450" cy="1154114"/>
          </a:xfrm>
          <a:prstGeom prst="rect">
            <a:avLst/>
          </a:prstGeom>
          <a:solidFill>
            <a:schemeClr val="bg1"/>
          </a:solidFill>
        </p:spPr>
      </p:pic>
      <p:cxnSp>
        <p:nvCxnSpPr>
          <p:cNvPr id="5" name="Straight Connector 4"/>
          <p:cNvCxnSpPr/>
          <p:nvPr/>
        </p:nvCxnSpPr>
        <p:spPr>
          <a:xfrm>
            <a:off x="522514" y="6332988"/>
            <a:ext cx="8437563" cy="0"/>
          </a:xfrm>
          <a:prstGeom prst="line">
            <a:avLst/>
          </a:prstGeom>
          <a:ln w="3810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4319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l="1563" t="27541" b="6055"/>
          <a:stretch>
            <a:fillRect/>
          </a:stretch>
        </p:blipFill>
        <p:spPr bwMode="auto">
          <a:xfrm>
            <a:off x="-15247" y="1165414"/>
            <a:ext cx="9153170" cy="3705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a:spLocks noChangeArrowheads="1"/>
          </p:cNvSpPr>
          <p:nvPr/>
        </p:nvSpPr>
        <p:spPr bwMode="auto">
          <a:xfrm rot="16200000">
            <a:off x="2940517" y="4958182"/>
            <a:ext cx="825115" cy="240613"/>
          </a:xfrm>
          <a:prstGeom prst="rightArrow">
            <a:avLst>
              <a:gd name="adj1" fmla="val 25046"/>
              <a:gd name="adj2" fmla="val 45832"/>
            </a:avLst>
          </a:prstGeom>
          <a:gradFill rotWithShape="1">
            <a:gsLst>
              <a:gs pos="0">
                <a:srgbClr val="FF9900"/>
              </a:gs>
              <a:gs pos="100000">
                <a:srgbClr val="FF0000"/>
              </a:gs>
            </a:gsLst>
            <a:lin ang="5400000"/>
          </a:gradFill>
          <a:ln w="9525">
            <a:solidFill>
              <a:srgbClr val="595959"/>
            </a:solidFill>
            <a:miter lim="800000"/>
            <a:headEnd/>
            <a:tailEnd/>
          </a:ln>
          <a:effectLst>
            <a:outerShdw dist="23000" dir="5400000" rotWithShape="0">
              <a:srgbClr val="808080">
                <a:alpha val="34999"/>
              </a:srgbClr>
            </a:outerShdw>
          </a:effectLst>
        </p:spPr>
        <p:txBody>
          <a:bodyPr anchor="ctr"/>
          <a:lstStyle/>
          <a:p>
            <a:pPr algn="ctr">
              <a:defRPr/>
            </a:pPr>
            <a:endParaRPr lang="en-US" sz="1867">
              <a:solidFill>
                <a:schemeClr val="lt1"/>
              </a:solidFill>
              <a:latin typeface="Times New Roman" panose="02020603050405020304" pitchFamily="18" charset="0"/>
              <a:cs typeface="Times New Roman" panose="02020603050405020304" pitchFamily="18" charset="0"/>
            </a:endParaRPr>
          </a:p>
        </p:txBody>
      </p:sp>
      <p:sp>
        <p:nvSpPr>
          <p:cNvPr id="13" name="Right Arrow 12"/>
          <p:cNvSpPr>
            <a:spLocks noChangeArrowheads="1"/>
          </p:cNvSpPr>
          <p:nvPr/>
        </p:nvSpPr>
        <p:spPr bwMode="auto">
          <a:xfrm rot="13513696">
            <a:off x="3491687" y="4758970"/>
            <a:ext cx="1568214" cy="304132"/>
          </a:xfrm>
          <a:prstGeom prst="rightArrow">
            <a:avLst>
              <a:gd name="adj1" fmla="val 25046"/>
              <a:gd name="adj2" fmla="val 45832"/>
            </a:avLst>
          </a:prstGeom>
          <a:gradFill rotWithShape="1">
            <a:gsLst>
              <a:gs pos="0">
                <a:srgbClr val="FF9900"/>
              </a:gs>
              <a:gs pos="100000">
                <a:srgbClr val="FF0000"/>
              </a:gs>
            </a:gsLst>
            <a:lin ang="5400000"/>
          </a:gradFill>
          <a:ln w="9525">
            <a:solidFill>
              <a:srgbClr val="595959"/>
            </a:solidFill>
            <a:miter lim="800000"/>
            <a:headEnd/>
            <a:tailEnd/>
          </a:ln>
          <a:effectLst>
            <a:outerShdw dist="23000" dir="5400000" rotWithShape="0">
              <a:srgbClr val="808080">
                <a:alpha val="34999"/>
              </a:srgbClr>
            </a:outerShdw>
          </a:effectLst>
        </p:spPr>
        <p:txBody>
          <a:bodyPr anchor="ctr"/>
          <a:lstStyle/>
          <a:p>
            <a:pPr algn="ctr">
              <a:defRPr/>
            </a:pPr>
            <a:endParaRPr lang="en-US" sz="1867">
              <a:solidFill>
                <a:schemeClr val="lt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2506776" y="5512914"/>
            <a:ext cx="1950520" cy="420564"/>
          </a:xfrm>
          <a:prstGeom prst="rect">
            <a:avLst/>
          </a:prstGeom>
          <a:noFill/>
        </p:spPr>
        <p:txBody>
          <a:bodyPr wrap="square" rtlCol="0">
            <a:spAutoFit/>
          </a:bodyPr>
          <a:lstStyle/>
          <a:p>
            <a:r>
              <a:rPr lang="en-US" sz="2133" dirty="0"/>
              <a:t>Equine Barns</a:t>
            </a:r>
          </a:p>
        </p:txBody>
      </p:sp>
      <p:sp>
        <p:nvSpPr>
          <p:cNvPr id="15" name="TextBox 14"/>
          <p:cNvSpPr txBox="1"/>
          <p:nvPr/>
        </p:nvSpPr>
        <p:spPr>
          <a:xfrm>
            <a:off x="3992619" y="5410669"/>
            <a:ext cx="1950520" cy="748795"/>
          </a:xfrm>
          <a:prstGeom prst="rect">
            <a:avLst/>
          </a:prstGeom>
          <a:noFill/>
        </p:spPr>
        <p:txBody>
          <a:bodyPr wrap="square" rtlCol="0">
            <a:spAutoFit/>
          </a:bodyPr>
          <a:lstStyle/>
          <a:p>
            <a:pPr algn="ctr"/>
            <a:r>
              <a:rPr lang="en-US" sz="2133" dirty="0"/>
              <a:t>Large Animal Isolation</a:t>
            </a:r>
          </a:p>
        </p:txBody>
      </p:sp>
      <p:sp>
        <p:nvSpPr>
          <p:cNvPr id="16" name="Right Arrow 15"/>
          <p:cNvSpPr>
            <a:spLocks noChangeArrowheads="1"/>
          </p:cNvSpPr>
          <p:nvPr/>
        </p:nvSpPr>
        <p:spPr bwMode="auto">
          <a:xfrm rot="16804047">
            <a:off x="1098916" y="5022430"/>
            <a:ext cx="1922518" cy="324438"/>
          </a:xfrm>
          <a:prstGeom prst="rightArrow">
            <a:avLst>
              <a:gd name="adj1" fmla="val 25046"/>
              <a:gd name="adj2" fmla="val 45832"/>
            </a:avLst>
          </a:prstGeom>
          <a:gradFill rotWithShape="1">
            <a:gsLst>
              <a:gs pos="0">
                <a:srgbClr val="FF9900"/>
              </a:gs>
              <a:gs pos="100000">
                <a:srgbClr val="FF0000"/>
              </a:gs>
            </a:gsLst>
            <a:lin ang="5400000"/>
          </a:gradFill>
          <a:ln w="9525">
            <a:solidFill>
              <a:srgbClr val="595959"/>
            </a:solidFill>
            <a:miter lim="800000"/>
            <a:headEnd/>
            <a:tailEnd/>
          </a:ln>
          <a:effectLst>
            <a:outerShdw dist="23000" dir="5400000" rotWithShape="0">
              <a:srgbClr val="808080">
                <a:alpha val="34999"/>
              </a:srgbClr>
            </a:outerShdw>
          </a:effectLst>
        </p:spPr>
        <p:txBody>
          <a:bodyPr anchor="ctr"/>
          <a:lstStyle/>
          <a:p>
            <a:pPr algn="ctr">
              <a:defRPr/>
            </a:pPr>
            <a:endParaRPr lang="en-US" sz="1867">
              <a:solidFill>
                <a:schemeClr val="lt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68310" y="6179120"/>
            <a:ext cx="2259910" cy="748795"/>
          </a:xfrm>
          <a:prstGeom prst="rect">
            <a:avLst/>
          </a:prstGeom>
          <a:noFill/>
        </p:spPr>
        <p:txBody>
          <a:bodyPr wrap="square" rtlCol="0">
            <a:spAutoFit/>
          </a:bodyPr>
          <a:lstStyle/>
          <a:p>
            <a:pPr algn="ctr"/>
            <a:r>
              <a:rPr lang="en-US" sz="2133" dirty="0"/>
              <a:t>Food Animal/Beef Barns</a:t>
            </a:r>
          </a:p>
        </p:txBody>
      </p:sp>
      <p:sp>
        <p:nvSpPr>
          <p:cNvPr id="18" name="Right Arrow 17"/>
          <p:cNvSpPr>
            <a:spLocks noChangeArrowheads="1"/>
          </p:cNvSpPr>
          <p:nvPr/>
        </p:nvSpPr>
        <p:spPr bwMode="auto">
          <a:xfrm rot="17580224">
            <a:off x="15907" y="4372140"/>
            <a:ext cx="1717227" cy="274576"/>
          </a:xfrm>
          <a:prstGeom prst="rightArrow">
            <a:avLst>
              <a:gd name="adj1" fmla="val 25046"/>
              <a:gd name="adj2" fmla="val 45832"/>
            </a:avLst>
          </a:prstGeom>
          <a:gradFill rotWithShape="1">
            <a:gsLst>
              <a:gs pos="0">
                <a:srgbClr val="FF9900"/>
              </a:gs>
              <a:gs pos="100000">
                <a:srgbClr val="FF0000"/>
              </a:gs>
            </a:gsLst>
            <a:lin ang="5400000"/>
          </a:gradFill>
          <a:ln w="9525">
            <a:solidFill>
              <a:srgbClr val="595959"/>
            </a:solidFill>
            <a:miter lim="800000"/>
            <a:headEnd/>
            <a:tailEnd/>
          </a:ln>
          <a:effectLst>
            <a:outerShdw dist="23000" dir="5400000" rotWithShape="0">
              <a:srgbClr val="808080">
                <a:alpha val="34999"/>
              </a:srgbClr>
            </a:outerShdw>
          </a:effectLst>
        </p:spPr>
        <p:txBody>
          <a:bodyPr anchor="ctr"/>
          <a:lstStyle/>
          <a:p>
            <a:pPr algn="ctr">
              <a:defRPr/>
            </a:pPr>
            <a:endParaRPr lang="en-US" sz="1867">
              <a:solidFill>
                <a:schemeClr val="lt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318202" y="5314626"/>
            <a:ext cx="1950520" cy="420564"/>
          </a:xfrm>
          <a:prstGeom prst="rect">
            <a:avLst/>
          </a:prstGeom>
          <a:noFill/>
        </p:spPr>
        <p:txBody>
          <a:bodyPr wrap="square" rtlCol="0">
            <a:spAutoFit/>
          </a:bodyPr>
          <a:lstStyle/>
          <a:p>
            <a:pPr algn="ctr"/>
            <a:r>
              <a:rPr lang="en-US" sz="2133" dirty="0"/>
              <a:t>Dairy Barns</a:t>
            </a:r>
          </a:p>
        </p:txBody>
      </p:sp>
      <p:sp>
        <p:nvSpPr>
          <p:cNvPr id="20" name="Right Arrow 19"/>
          <p:cNvSpPr>
            <a:spLocks noChangeArrowheads="1"/>
          </p:cNvSpPr>
          <p:nvPr/>
        </p:nvSpPr>
        <p:spPr bwMode="auto">
          <a:xfrm rot="15219580">
            <a:off x="6526063" y="4513319"/>
            <a:ext cx="1348695" cy="262044"/>
          </a:xfrm>
          <a:prstGeom prst="rightArrow">
            <a:avLst>
              <a:gd name="adj1" fmla="val 25046"/>
              <a:gd name="adj2" fmla="val 45832"/>
            </a:avLst>
          </a:prstGeom>
          <a:gradFill rotWithShape="1">
            <a:gsLst>
              <a:gs pos="0">
                <a:srgbClr val="FF9900"/>
              </a:gs>
              <a:gs pos="100000">
                <a:srgbClr val="FF0000"/>
              </a:gs>
            </a:gsLst>
            <a:lin ang="5400000"/>
          </a:gradFill>
          <a:ln w="9525">
            <a:solidFill>
              <a:srgbClr val="595959"/>
            </a:solidFill>
            <a:miter lim="800000"/>
            <a:headEnd/>
            <a:tailEnd/>
          </a:ln>
          <a:effectLst>
            <a:outerShdw dist="23000" dir="5400000" rotWithShape="0">
              <a:srgbClr val="808080">
                <a:alpha val="34999"/>
              </a:srgbClr>
            </a:outerShdw>
          </a:effectLst>
        </p:spPr>
        <p:txBody>
          <a:bodyPr anchor="ctr"/>
          <a:lstStyle/>
          <a:p>
            <a:pPr algn="ctr">
              <a:defRPr/>
            </a:pPr>
            <a:endParaRPr lang="en-US" sz="1867">
              <a:solidFill>
                <a:schemeClr val="lt1"/>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6286603" y="5314626"/>
            <a:ext cx="2458520" cy="748795"/>
          </a:xfrm>
          <a:prstGeom prst="rect">
            <a:avLst/>
          </a:prstGeom>
          <a:noFill/>
        </p:spPr>
        <p:txBody>
          <a:bodyPr wrap="square" rtlCol="0">
            <a:spAutoFit/>
          </a:bodyPr>
          <a:lstStyle/>
          <a:p>
            <a:pPr algn="ctr"/>
            <a:r>
              <a:rPr lang="en-US" sz="2133" dirty="0"/>
              <a:t>Dairy Cattle Pastures/Facilities</a:t>
            </a:r>
          </a:p>
        </p:txBody>
      </p:sp>
      <p:sp>
        <p:nvSpPr>
          <p:cNvPr id="22" name="Freeform 21"/>
          <p:cNvSpPr/>
          <p:nvPr/>
        </p:nvSpPr>
        <p:spPr>
          <a:xfrm>
            <a:off x="163488" y="1318870"/>
            <a:ext cx="8806342" cy="2780006"/>
          </a:xfrm>
          <a:custGeom>
            <a:avLst/>
            <a:gdLst>
              <a:gd name="connsiteX0" fmla="*/ 117987 w 7443020"/>
              <a:gd name="connsiteY0" fmla="*/ 68826 h 3313471"/>
              <a:gd name="connsiteX1" fmla="*/ 963562 w 7443020"/>
              <a:gd name="connsiteY1" fmla="*/ 58994 h 3313471"/>
              <a:gd name="connsiteX2" fmla="*/ 1425678 w 7443020"/>
              <a:gd name="connsiteY2" fmla="*/ 39329 h 3313471"/>
              <a:gd name="connsiteX3" fmla="*/ 1484671 w 7443020"/>
              <a:gd name="connsiteY3" fmla="*/ 19665 h 3313471"/>
              <a:gd name="connsiteX4" fmla="*/ 1691149 w 7443020"/>
              <a:gd name="connsiteY4" fmla="*/ 0 h 3313471"/>
              <a:gd name="connsiteX5" fmla="*/ 2438400 w 7443020"/>
              <a:gd name="connsiteY5" fmla="*/ 9832 h 3313471"/>
              <a:gd name="connsiteX6" fmla="*/ 2477729 w 7443020"/>
              <a:gd name="connsiteY6" fmla="*/ 19665 h 3313471"/>
              <a:gd name="connsiteX7" fmla="*/ 2664542 w 7443020"/>
              <a:gd name="connsiteY7" fmla="*/ 29497 h 3313471"/>
              <a:gd name="connsiteX8" fmla="*/ 2762865 w 7443020"/>
              <a:gd name="connsiteY8" fmla="*/ 39329 h 3313471"/>
              <a:gd name="connsiteX9" fmla="*/ 3146323 w 7443020"/>
              <a:gd name="connsiteY9" fmla="*/ 49161 h 3313471"/>
              <a:gd name="connsiteX10" fmla="*/ 3195484 w 7443020"/>
              <a:gd name="connsiteY10" fmla="*/ 58994 h 3313471"/>
              <a:gd name="connsiteX11" fmla="*/ 3421626 w 7443020"/>
              <a:gd name="connsiteY11" fmla="*/ 78658 h 3313471"/>
              <a:gd name="connsiteX12" fmla="*/ 3578942 w 7443020"/>
              <a:gd name="connsiteY12" fmla="*/ 98323 h 3313471"/>
              <a:gd name="connsiteX13" fmla="*/ 3608439 w 7443020"/>
              <a:gd name="connsiteY13" fmla="*/ 108155 h 3313471"/>
              <a:gd name="connsiteX14" fmla="*/ 3667433 w 7443020"/>
              <a:gd name="connsiteY14" fmla="*/ 117987 h 3313471"/>
              <a:gd name="connsiteX15" fmla="*/ 3805084 w 7443020"/>
              <a:gd name="connsiteY15" fmla="*/ 137652 h 3313471"/>
              <a:gd name="connsiteX16" fmla="*/ 3864078 w 7443020"/>
              <a:gd name="connsiteY16" fmla="*/ 147484 h 3313471"/>
              <a:gd name="connsiteX17" fmla="*/ 4119716 w 7443020"/>
              <a:gd name="connsiteY17" fmla="*/ 167149 h 3313471"/>
              <a:gd name="connsiteX18" fmla="*/ 4159045 w 7443020"/>
              <a:gd name="connsiteY18" fmla="*/ 176981 h 3313471"/>
              <a:gd name="connsiteX19" fmla="*/ 4188542 w 7443020"/>
              <a:gd name="connsiteY19" fmla="*/ 186813 h 3313471"/>
              <a:gd name="connsiteX20" fmla="*/ 4237704 w 7443020"/>
              <a:gd name="connsiteY20" fmla="*/ 196645 h 3313471"/>
              <a:gd name="connsiteX21" fmla="*/ 4296697 w 7443020"/>
              <a:gd name="connsiteY21" fmla="*/ 216310 h 3313471"/>
              <a:gd name="connsiteX22" fmla="*/ 4326194 w 7443020"/>
              <a:gd name="connsiteY22" fmla="*/ 226142 h 3313471"/>
              <a:gd name="connsiteX23" fmla="*/ 4355691 w 7443020"/>
              <a:gd name="connsiteY23" fmla="*/ 235974 h 3313471"/>
              <a:gd name="connsiteX24" fmla="*/ 4395020 w 7443020"/>
              <a:gd name="connsiteY24" fmla="*/ 245807 h 3313471"/>
              <a:gd name="connsiteX25" fmla="*/ 4454013 w 7443020"/>
              <a:gd name="connsiteY25" fmla="*/ 265471 h 3313471"/>
              <a:gd name="connsiteX26" fmla="*/ 4532671 w 7443020"/>
              <a:gd name="connsiteY26" fmla="*/ 285136 h 3313471"/>
              <a:gd name="connsiteX27" fmla="*/ 4611329 w 7443020"/>
              <a:gd name="connsiteY27" fmla="*/ 304800 h 3313471"/>
              <a:gd name="connsiteX28" fmla="*/ 4640826 w 7443020"/>
              <a:gd name="connsiteY28" fmla="*/ 324465 h 3313471"/>
              <a:gd name="connsiteX29" fmla="*/ 4699820 w 7443020"/>
              <a:gd name="connsiteY29" fmla="*/ 334297 h 3313471"/>
              <a:gd name="connsiteX30" fmla="*/ 4748981 w 7443020"/>
              <a:gd name="connsiteY30" fmla="*/ 344129 h 3313471"/>
              <a:gd name="connsiteX31" fmla="*/ 4807974 w 7443020"/>
              <a:gd name="connsiteY31" fmla="*/ 353961 h 3313471"/>
              <a:gd name="connsiteX32" fmla="*/ 4916129 w 7443020"/>
              <a:gd name="connsiteY32" fmla="*/ 383458 h 3313471"/>
              <a:gd name="connsiteX33" fmla="*/ 4975123 w 7443020"/>
              <a:gd name="connsiteY33" fmla="*/ 422787 h 3313471"/>
              <a:gd name="connsiteX34" fmla="*/ 5034116 w 7443020"/>
              <a:gd name="connsiteY34" fmla="*/ 442452 h 3313471"/>
              <a:gd name="connsiteX35" fmla="*/ 5102942 w 7443020"/>
              <a:gd name="connsiteY35" fmla="*/ 481781 h 3313471"/>
              <a:gd name="connsiteX36" fmla="*/ 5181600 w 7443020"/>
              <a:gd name="connsiteY36" fmla="*/ 530942 h 3313471"/>
              <a:gd name="connsiteX37" fmla="*/ 5250426 w 7443020"/>
              <a:gd name="connsiteY37" fmla="*/ 570271 h 3313471"/>
              <a:gd name="connsiteX38" fmla="*/ 5309420 w 7443020"/>
              <a:gd name="connsiteY38" fmla="*/ 589936 h 3313471"/>
              <a:gd name="connsiteX39" fmla="*/ 5338916 w 7443020"/>
              <a:gd name="connsiteY39" fmla="*/ 599768 h 3313471"/>
              <a:gd name="connsiteX40" fmla="*/ 5407742 w 7443020"/>
              <a:gd name="connsiteY40" fmla="*/ 629265 h 3313471"/>
              <a:gd name="connsiteX41" fmla="*/ 5437239 w 7443020"/>
              <a:gd name="connsiteY41" fmla="*/ 648929 h 3313471"/>
              <a:gd name="connsiteX42" fmla="*/ 5515897 w 7443020"/>
              <a:gd name="connsiteY42" fmla="*/ 668594 h 3313471"/>
              <a:gd name="connsiteX43" fmla="*/ 5574891 w 7443020"/>
              <a:gd name="connsiteY43" fmla="*/ 688258 h 3313471"/>
              <a:gd name="connsiteX44" fmla="*/ 5604387 w 7443020"/>
              <a:gd name="connsiteY44" fmla="*/ 698091 h 3313471"/>
              <a:gd name="connsiteX45" fmla="*/ 5673213 w 7443020"/>
              <a:gd name="connsiteY45" fmla="*/ 737420 h 3313471"/>
              <a:gd name="connsiteX46" fmla="*/ 5702710 w 7443020"/>
              <a:gd name="connsiteY46" fmla="*/ 747252 h 3313471"/>
              <a:gd name="connsiteX47" fmla="*/ 5761704 w 7443020"/>
              <a:gd name="connsiteY47" fmla="*/ 786581 h 3313471"/>
              <a:gd name="connsiteX48" fmla="*/ 5830529 w 7443020"/>
              <a:gd name="connsiteY48" fmla="*/ 835742 h 3313471"/>
              <a:gd name="connsiteX49" fmla="*/ 5899355 w 7443020"/>
              <a:gd name="connsiteY49" fmla="*/ 924232 h 3313471"/>
              <a:gd name="connsiteX50" fmla="*/ 5919020 w 7443020"/>
              <a:gd name="connsiteY50" fmla="*/ 953729 h 3313471"/>
              <a:gd name="connsiteX51" fmla="*/ 5938684 w 7443020"/>
              <a:gd name="connsiteY51" fmla="*/ 993058 h 3313471"/>
              <a:gd name="connsiteX52" fmla="*/ 5997678 w 7443020"/>
              <a:gd name="connsiteY52" fmla="*/ 1081549 h 3313471"/>
              <a:gd name="connsiteX53" fmla="*/ 6017342 w 7443020"/>
              <a:gd name="connsiteY53" fmla="*/ 1111045 h 3313471"/>
              <a:gd name="connsiteX54" fmla="*/ 6046839 w 7443020"/>
              <a:gd name="connsiteY54" fmla="*/ 1140542 h 3313471"/>
              <a:gd name="connsiteX55" fmla="*/ 6105833 w 7443020"/>
              <a:gd name="connsiteY55" fmla="*/ 1189703 h 3313471"/>
              <a:gd name="connsiteX56" fmla="*/ 6135329 w 7443020"/>
              <a:gd name="connsiteY56" fmla="*/ 1229032 h 3313471"/>
              <a:gd name="connsiteX57" fmla="*/ 6164826 w 7443020"/>
              <a:gd name="connsiteY57" fmla="*/ 1258529 h 3313471"/>
              <a:gd name="connsiteX58" fmla="*/ 6233652 w 7443020"/>
              <a:gd name="connsiteY58" fmla="*/ 1347020 h 3313471"/>
              <a:gd name="connsiteX59" fmla="*/ 6263149 w 7443020"/>
              <a:gd name="connsiteY59" fmla="*/ 1366684 h 3313471"/>
              <a:gd name="connsiteX60" fmla="*/ 6312310 w 7443020"/>
              <a:gd name="connsiteY60" fmla="*/ 1415845 h 3313471"/>
              <a:gd name="connsiteX61" fmla="*/ 6331974 w 7443020"/>
              <a:gd name="connsiteY61" fmla="*/ 1445342 h 3313471"/>
              <a:gd name="connsiteX62" fmla="*/ 6390968 w 7443020"/>
              <a:gd name="connsiteY62" fmla="*/ 1484671 h 3313471"/>
              <a:gd name="connsiteX63" fmla="*/ 6420465 w 7443020"/>
              <a:gd name="connsiteY63" fmla="*/ 1514168 h 3313471"/>
              <a:gd name="connsiteX64" fmla="*/ 6440129 w 7443020"/>
              <a:gd name="connsiteY64" fmla="*/ 1543665 h 3313471"/>
              <a:gd name="connsiteX65" fmla="*/ 6469626 w 7443020"/>
              <a:gd name="connsiteY65" fmla="*/ 1553497 h 3313471"/>
              <a:gd name="connsiteX66" fmla="*/ 6528620 w 7443020"/>
              <a:gd name="connsiteY66" fmla="*/ 1602658 h 3313471"/>
              <a:gd name="connsiteX67" fmla="*/ 6567949 w 7443020"/>
              <a:gd name="connsiteY67" fmla="*/ 1641987 h 3313471"/>
              <a:gd name="connsiteX68" fmla="*/ 6656439 w 7443020"/>
              <a:gd name="connsiteY68" fmla="*/ 1681316 h 3313471"/>
              <a:gd name="connsiteX69" fmla="*/ 6725265 w 7443020"/>
              <a:gd name="connsiteY69" fmla="*/ 1710813 h 3313471"/>
              <a:gd name="connsiteX70" fmla="*/ 6774426 w 7443020"/>
              <a:gd name="connsiteY70" fmla="*/ 1759974 h 3313471"/>
              <a:gd name="connsiteX71" fmla="*/ 6794091 w 7443020"/>
              <a:gd name="connsiteY71" fmla="*/ 1818968 h 3313471"/>
              <a:gd name="connsiteX72" fmla="*/ 6803923 w 7443020"/>
              <a:gd name="connsiteY72" fmla="*/ 1917291 h 3313471"/>
              <a:gd name="connsiteX73" fmla="*/ 6862916 w 7443020"/>
              <a:gd name="connsiteY73" fmla="*/ 1956620 h 3313471"/>
              <a:gd name="connsiteX74" fmla="*/ 6980904 w 7443020"/>
              <a:gd name="connsiteY74" fmla="*/ 1995949 h 3313471"/>
              <a:gd name="connsiteX75" fmla="*/ 7010400 w 7443020"/>
              <a:gd name="connsiteY75" fmla="*/ 2005781 h 3313471"/>
              <a:gd name="connsiteX76" fmla="*/ 7069394 w 7443020"/>
              <a:gd name="connsiteY76" fmla="*/ 2035278 h 3313471"/>
              <a:gd name="connsiteX77" fmla="*/ 7098891 w 7443020"/>
              <a:gd name="connsiteY77" fmla="*/ 2064774 h 3313471"/>
              <a:gd name="connsiteX78" fmla="*/ 7157884 w 7443020"/>
              <a:gd name="connsiteY78" fmla="*/ 2104103 h 3313471"/>
              <a:gd name="connsiteX79" fmla="*/ 7187381 w 7443020"/>
              <a:gd name="connsiteY79" fmla="*/ 2133600 h 3313471"/>
              <a:gd name="connsiteX80" fmla="*/ 7246374 w 7443020"/>
              <a:gd name="connsiteY80" fmla="*/ 2172929 h 3313471"/>
              <a:gd name="connsiteX81" fmla="*/ 7266039 w 7443020"/>
              <a:gd name="connsiteY81" fmla="*/ 2202426 h 3313471"/>
              <a:gd name="connsiteX82" fmla="*/ 7305368 w 7443020"/>
              <a:gd name="connsiteY82" fmla="*/ 2222091 h 3313471"/>
              <a:gd name="connsiteX83" fmla="*/ 7364362 w 7443020"/>
              <a:gd name="connsiteY83" fmla="*/ 2261420 h 3313471"/>
              <a:gd name="connsiteX84" fmla="*/ 7393858 w 7443020"/>
              <a:gd name="connsiteY84" fmla="*/ 2281084 h 3313471"/>
              <a:gd name="connsiteX85" fmla="*/ 7433187 w 7443020"/>
              <a:gd name="connsiteY85" fmla="*/ 2369574 h 3313471"/>
              <a:gd name="connsiteX86" fmla="*/ 7443020 w 7443020"/>
              <a:gd name="connsiteY86" fmla="*/ 2399071 h 3313471"/>
              <a:gd name="connsiteX87" fmla="*/ 7423355 w 7443020"/>
              <a:gd name="connsiteY87" fmla="*/ 2684207 h 3313471"/>
              <a:gd name="connsiteX88" fmla="*/ 7413523 w 7443020"/>
              <a:gd name="connsiteY88" fmla="*/ 2713703 h 3313471"/>
              <a:gd name="connsiteX89" fmla="*/ 7393858 w 7443020"/>
              <a:gd name="connsiteY89" fmla="*/ 2743200 h 3313471"/>
              <a:gd name="connsiteX90" fmla="*/ 7364362 w 7443020"/>
              <a:gd name="connsiteY90" fmla="*/ 2802194 h 3313471"/>
              <a:gd name="connsiteX91" fmla="*/ 7344697 w 7443020"/>
              <a:gd name="connsiteY91" fmla="*/ 2861187 h 3313471"/>
              <a:gd name="connsiteX92" fmla="*/ 7295536 w 7443020"/>
              <a:gd name="connsiteY92" fmla="*/ 2949678 h 3313471"/>
              <a:gd name="connsiteX93" fmla="*/ 7266039 w 7443020"/>
              <a:gd name="connsiteY93" fmla="*/ 2969342 h 3313471"/>
              <a:gd name="connsiteX94" fmla="*/ 7246374 w 7443020"/>
              <a:gd name="connsiteY94" fmla="*/ 2998839 h 3313471"/>
              <a:gd name="connsiteX95" fmla="*/ 7216878 w 7443020"/>
              <a:gd name="connsiteY95" fmla="*/ 3018503 h 3313471"/>
              <a:gd name="connsiteX96" fmla="*/ 7177549 w 7443020"/>
              <a:gd name="connsiteY96" fmla="*/ 3077497 h 3313471"/>
              <a:gd name="connsiteX97" fmla="*/ 7138220 w 7443020"/>
              <a:gd name="connsiteY97" fmla="*/ 3106994 h 3313471"/>
              <a:gd name="connsiteX98" fmla="*/ 7089058 w 7443020"/>
              <a:gd name="connsiteY98" fmla="*/ 3146323 h 3313471"/>
              <a:gd name="connsiteX99" fmla="*/ 7059562 w 7443020"/>
              <a:gd name="connsiteY99" fmla="*/ 3165987 h 3313471"/>
              <a:gd name="connsiteX100" fmla="*/ 6961239 w 7443020"/>
              <a:gd name="connsiteY100" fmla="*/ 3195484 h 3313471"/>
              <a:gd name="connsiteX101" fmla="*/ 6902245 w 7443020"/>
              <a:gd name="connsiteY101" fmla="*/ 3205316 h 3313471"/>
              <a:gd name="connsiteX102" fmla="*/ 6813755 w 7443020"/>
              <a:gd name="connsiteY102" fmla="*/ 3224981 h 3313471"/>
              <a:gd name="connsiteX103" fmla="*/ 6754762 w 7443020"/>
              <a:gd name="connsiteY103" fmla="*/ 3244645 h 3313471"/>
              <a:gd name="connsiteX104" fmla="*/ 6725265 w 7443020"/>
              <a:gd name="connsiteY104" fmla="*/ 3254478 h 3313471"/>
              <a:gd name="connsiteX105" fmla="*/ 6577781 w 7443020"/>
              <a:gd name="connsiteY105" fmla="*/ 3244645 h 3313471"/>
              <a:gd name="connsiteX106" fmla="*/ 6518787 w 7443020"/>
              <a:gd name="connsiteY106" fmla="*/ 3224981 h 3313471"/>
              <a:gd name="connsiteX107" fmla="*/ 6459794 w 7443020"/>
              <a:gd name="connsiteY107" fmla="*/ 3195484 h 3313471"/>
              <a:gd name="connsiteX108" fmla="*/ 6430297 w 7443020"/>
              <a:gd name="connsiteY108" fmla="*/ 3175820 h 3313471"/>
              <a:gd name="connsiteX109" fmla="*/ 6371304 w 7443020"/>
              <a:gd name="connsiteY109" fmla="*/ 3156155 h 3313471"/>
              <a:gd name="connsiteX110" fmla="*/ 6302478 w 7443020"/>
              <a:gd name="connsiteY110" fmla="*/ 3126658 h 3313471"/>
              <a:gd name="connsiteX111" fmla="*/ 6243484 w 7443020"/>
              <a:gd name="connsiteY111" fmla="*/ 3106994 h 3313471"/>
              <a:gd name="connsiteX112" fmla="*/ 6135329 w 7443020"/>
              <a:gd name="connsiteY112" fmla="*/ 3087329 h 3313471"/>
              <a:gd name="connsiteX113" fmla="*/ 5968181 w 7443020"/>
              <a:gd name="connsiteY113" fmla="*/ 3077497 h 3313471"/>
              <a:gd name="connsiteX114" fmla="*/ 5801033 w 7443020"/>
              <a:gd name="connsiteY114" fmla="*/ 3087329 h 3313471"/>
              <a:gd name="connsiteX115" fmla="*/ 5683045 w 7443020"/>
              <a:gd name="connsiteY115" fmla="*/ 3106994 h 3313471"/>
              <a:gd name="connsiteX116" fmla="*/ 5614220 w 7443020"/>
              <a:gd name="connsiteY116" fmla="*/ 3126658 h 3313471"/>
              <a:gd name="connsiteX117" fmla="*/ 5496233 w 7443020"/>
              <a:gd name="connsiteY117" fmla="*/ 3146323 h 3313471"/>
              <a:gd name="connsiteX118" fmla="*/ 5397910 w 7443020"/>
              <a:gd name="connsiteY118" fmla="*/ 3165987 h 3313471"/>
              <a:gd name="connsiteX119" fmla="*/ 5289755 w 7443020"/>
              <a:gd name="connsiteY119" fmla="*/ 3175820 h 3313471"/>
              <a:gd name="connsiteX120" fmla="*/ 5093110 w 7443020"/>
              <a:gd name="connsiteY120" fmla="*/ 3146323 h 3313471"/>
              <a:gd name="connsiteX121" fmla="*/ 5034116 w 7443020"/>
              <a:gd name="connsiteY121" fmla="*/ 3126658 h 3313471"/>
              <a:gd name="connsiteX122" fmla="*/ 5004620 w 7443020"/>
              <a:gd name="connsiteY122" fmla="*/ 3116826 h 3313471"/>
              <a:gd name="connsiteX123" fmla="*/ 4975123 w 7443020"/>
              <a:gd name="connsiteY123" fmla="*/ 3097161 h 3313471"/>
              <a:gd name="connsiteX124" fmla="*/ 4758813 w 7443020"/>
              <a:gd name="connsiteY124" fmla="*/ 3097161 h 3313471"/>
              <a:gd name="connsiteX125" fmla="*/ 4699820 w 7443020"/>
              <a:gd name="connsiteY125" fmla="*/ 3136491 h 3313471"/>
              <a:gd name="connsiteX126" fmla="*/ 4670323 w 7443020"/>
              <a:gd name="connsiteY126" fmla="*/ 3146323 h 3313471"/>
              <a:gd name="connsiteX127" fmla="*/ 4640826 w 7443020"/>
              <a:gd name="connsiteY127" fmla="*/ 3165987 h 3313471"/>
              <a:gd name="connsiteX128" fmla="*/ 4552336 w 7443020"/>
              <a:gd name="connsiteY128" fmla="*/ 3195484 h 3313471"/>
              <a:gd name="connsiteX129" fmla="*/ 4522839 w 7443020"/>
              <a:gd name="connsiteY129" fmla="*/ 3205316 h 3313471"/>
              <a:gd name="connsiteX130" fmla="*/ 4493342 w 7443020"/>
              <a:gd name="connsiteY130" fmla="*/ 3215149 h 3313471"/>
              <a:gd name="connsiteX131" fmla="*/ 4395020 w 7443020"/>
              <a:gd name="connsiteY131" fmla="*/ 3234813 h 3313471"/>
              <a:gd name="connsiteX132" fmla="*/ 4365523 w 7443020"/>
              <a:gd name="connsiteY132" fmla="*/ 3244645 h 3313471"/>
              <a:gd name="connsiteX133" fmla="*/ 4306529 w 7443020"/>
              <a:gd name="connsiteY133" fmla="*/ 3254478 h 3313471"/>
              <a:gd name="connsiteX134" fmla="*/ 4247536 w 7443020"/>
              <a:gd name="connsiteY134" fmla="*/ 3274142 h 3313471"/>
              <a:gd name="connsiteX135" fmla="*/ 4218039 w 7443020"/>
              <a:gd name="connsiteY135" fmla="*/ 3283974 h 3313471"/>
              <a:gd name="connsiteX136" fmla="*/ 4188542 w 7443020"/>
              <a:gd name="connsiteY136" fmla="*/ 3293807 h 3313471"/>
              <a:gd name="connsiteX137" fmla="*/ 4080387 w 7443020"/>
              <a:gd name="connsiteY137" fmla="*/ 3313471 h 3313471"/>
              <a:gd name="connsiteX138" fmla="*/ 3746091 w 7443020"/>
              <a:gd name="connsiteY138" fmla="*/ 3303639 h 3313471"/>
              <a:gd name="connsiteX139" fmla="*/ 3687097 w 7443020"/>
              <a:gd name="connsiteY139" fmla="*/ 3293807 h 3313471"/>
              <a:gd name="connsiteX140" fmla="*/ 3628104 w 7443020"/>
              <a:gd name="connsiteY140" fmla="*/ 3274142 h 3313471"/>
              <a:gd name="connsiteX141" fmla="*/ 3608439 w 7443020"/>
              <a:gd name="connsiteY141" fmla="*/ 3244645 h 3313471"/>
              <a:gd name="connsiteX142" fmla="*/ 3578942 w 7443020"/>
              <a:gd name="connsiteY142" fmla="*/ 3234813 h 3313471"/>
              <a:gd name="connsiteX143" fmla="*/ 3549445 w 7443020"/>
              <a:gd name="connsiteY143" fmla="*/ 3215149 h 3313471"/>
              <a:gd name="connsiteX144" fmla="*/ 3519949 w 7443020"/>
              <a:gd name="connsiteY144" fmla="*/ 3205316 h 3313471"/>
              <a:gd name="connsiteX145" fmla="*/ 3460955 w 7443020"/>
              <a:gd name="connsiteY145" fmla="*/ 3175820 h 3313471"/>
              <a:gd name="connsiteX146" fmla="*/ 3431458 w 7443020"/>
              <a:gd name="connsiteY146" fmla="*/ 3156155 h 3313471"/>
              <a:gd name="connsiteX147" fmla="*/ 3401962 w 7443020"/>
              <a:gd name="connsiteY147" fmla="*/ 3146323 h 3313471"/>
              <a:gd name="connsiteX148" fmla="*/ 3313471 w 7443020"/>
              <a:gd name="connsiteY148" fmla="*/ 3087329 h 3313471"/>
              <a:gd name="connsiteX149" fmla="*/ 3254478 w 7443020"/>
              <a:gd name="connsiteY149" fmla="*/ 3048000 h 3313471"/>
              <a:gd name="connsiteX150" fmla="*/ 3224981 w 7443020"/>
              <a:gd name="connsiteY150" fmla="*/ 3018503 h 3313471"/>
              <a:gd name="connsiteX151" fmla="*/ 3165987 w 7443020"/>
              <a:gd name="connsiteY151" fmla="*/ 2979174 h 3313471"/>
              <a:gd name="connsiteX152" fmla="*/ 3116826 w 7443020"/>
              <a:gd name="connsiteY152" fmla="*/ 2930013 h 3313471"/>
              <a:gd name="connsiteX153" fmla="*/ 3057833 w 7443020"/>
              <a:gd name="connsiteY153" fmla="*/ 2880852 h 3313471"/>
              <a:gd name="connsiteX154" fmla="*/ 3038168 w 7443020"/>
              <a:gd name="connsiteY154" fmla="*/ 2851355 h 3313471"/>
              <a:gd name="connsiteX155" fmla="*/ 2989007 w 7443020"/>
              <a:gd name="connsiteY155" fmla="*/ 2841523 h 3313471"/>
              <a:gd name="connsiteX156" fmla="*/ 2812026 w 7443020"/>
              <a:gd name="connsiteY156" fmla="*/ 2831691 h 3313471"/>
              <a:gd name="connsiteX157" fmla="*/ 2723536 w 7443020"/>
              <a:gd name="connsiteY157" fmla="*/ 2821858 h 3313471"/>
              <a:gd name="connsiteX158" fmla="*/ 2684207 w 7443020"/>
              <a:gd name="connsiteY158" fmla="*/ 2812026 h 3313471"/>
              <a:gd name="connsiteX159" fmla="*/ 2625213 w 7443020"/>
              <a:gd name="connsiteY159" fmla="*/ 2802194 h 3313471"/>
              <a:gd name="connsiteX160" fmla="*/ 2585884 w 7443020"/>
              <a:gd name="connsiteY160" fmla="*/ 2792361 h 3313471"/>
              <a:gd name="connsiteX161" fmla="*/ 2526891 w 7443020"/>
              <a:gd name="connsiteY161" fmla="*/ 2782529 h 3313471"/>
              <a:gd name="connsiteX162" fmla="*/ 2497394 w 7443020"/>
              <a:gd name="connsiteY162" fmla="*/ 2772697 h 3313471"/>
              <a:gd name="connsiteX163" fmla="*/ 2448233 w 7443020"/>
              <a:gd name="connsiteY163" fmla="*/ 2762865 h 3313471"/>
              <a:gd name="connsiteX164" fmla="*/ 2379407 w 7443020"/>
              <a:gd name="connsiteY164" fmla="*/ 2743200 h 3313471"/>
              <a:gd name="connsiteX165" fmla="*/ 2340078 w 7443020"/>
              <a:gd name="connsiteY165" fmla="*/ 2733368 h 3313471"/>
              <a:gd name="connsiteX166" fmla="*/ 2281084 w 7443020"/>
              <a:gd name="connsiteY166" fmla="*/ 2713703 h 3313471"/>
              <a:gd name="connsiteX167" fmla="*/ 2222091 w 7443020"/>
              <a:gd name="connsiteY167" fmla="*/ 2674374 h 3313471"/>
              <a:gd name="connsiteX168" fmla="*/ 2192594 w 7443020"/>
              <a:gd name="connsiteY168" fmla="*/ 2654710 h 3313471"/>
              <a:gd name="connsiteX169" fmla="*/ 2163097 w 7443020"/>
              <a:gd name="connsiteY169" fmla="*/ 2644878 h 3313471"/>
              <a:gd name="connsiteX170" fmla="*/ 2104104 w 7443020"/>
              <a:gd name="connsiteY170" fmla="*/ 2605549 h 3313471"/>
              <a:gd name="connsiteX171" fmla="*/ 2045110 w 7443020"/>
              <a:gd name="connsiteY171" fmla="*/ 2536723 h 3313471"/>
              <a:gd name="connsiteX172" fmla="*/ 2035278 w 7443020"/>
              <a:gd name="connsiteY172" fmla="*/ 2507226 h 3313471"/>
              <a:gd name="connsiteX173" fmla="*/ 2005781 w 7443020"/>
              <a:gd name="connsiteY173" fmla="*/ 2477729 h 3313471"/>
              <a:gd name="connsiteX174" fmla="*/ 1986116 w 7443020"/>
              <a:gd name="connsiteY174" fmla="*/ 2448232 h 3313471"/>
              <a:gd name="connsiteX175" fmla="*/ 1956620 w 7443020"/>
              <a:gd name="connsiteY175" fmla="*/ 2418736 h 3313471"/>
              <a:gd name="connsiteX176" fmla="*/ 1936955 w 7443020"/>
              <a:gd name="connsiteY176" fmla="*/ 2389239 h 3313471"/>
              <a:gd name="connsiteX177" fmla="*/ 1877962 w 7443020"/>
              <a:gd name="connsiteY177" fmla="*/ 2359742 h 3313471"/>
              <a:gd name="connsiteX178" fmla="*/ 1818968 w 7443020"/>
              <a:gd name="connsiteY178" fmla="*/ 2320413 h 3313471"/>
              <a:gd name="connsiteX179" fmla="*/ 1789471 w 7443020"/>
              <a:gd name="connsiteY179" fmla="*/ 2300749 h 3313471"/>
              <a:gd name="connsiteX180" fmla="*/ 1740310 w 7443020"/>
              <a:gd name="connsiteY180" fmla="*/ 2261420 h 3313471"/>
              <a:gd name="connsiteX181" fmla="*/ 1691149 w 7443020"/>
              <a:gd name="connsiteY181" fmla="*/ 2222091 h 3313471"/>
              <a:gd name="connsiteX182" fmla="*/ 1632155 w 7443020"/>
              <a:gd name="connsiteY182" fmla="*/ 2182761 h 3313471"/>
              <a:gd name="connsiteX183" fmla="*/ 1602658 w 7443020"/>
              <a:gd name="connsiteY183" fmla="*/ 2163097 h 3313471"/>
              <a:gd name="connsiteX184" fmla="*/ 1573162 w 7443020"/>
              <a:gd name="connsiteY184" fmla="*/ 2153265 h 3313471"/>
              <a:gd name="connsiteX185" fmla="*/ 1514168 w 7443020"/>
              <a:gd name="connsiteY185" fmla="*/ 2113936 h 3313471"/>
              <a:gd name="connsiteX186" fmla="*/ 1484671 w 7443020"/>
              <a:gd name="connsiteY186" fmla="*/ 2094271 h 3313471"/>
              <a:gd name="connsiteX187" fmla="*/ 1425678 w 7443020"/>
              <a:gd name="connsiteY187" fmla="*/ 2045110 h 3313471"/>
              <a:gd name="connsiteX188" fmla="*/ 1366684 w 7443020"/>
              <a:gd name="connsiteY188" fmla="*/ 1986116 h 3313471"/>
              <a:gd name="connsiteX189" fmla="*/ 1307691 w 7443020"/>
              <a:gd name="connsiteY189" fmla="*/ 1936955 h 3313471"/>
              <a:gd name="connsiteX190" fmla="*/ 1258529 w 7443020"/>
              <a:gd name="connsiteY190" fmla="*/ 1897626 h 3313471"/>
              <a:gd name="connsiteX191" fmla="*/ 1238865 w 7443020"/>
              <a:gd name="connsiteY191" fmla="*/ 1868129 h 3313471"/>
              <a:gd name="connsiteX192" fmla="*/ 1209368 w 7443020"/>
              <a:gd name="connsiteY192" fmla="*/ 1848465 h 3313471"/>
              <a:gd name="connsiteX193" fmla="*/ 1170039 w 7443020"/>
              <a:gd name="connsiteY193" fmla="*/ 1789471 h 3313471"/>
              <a:gd name="connsiteX194" fmla="*/ 1140542 w 7443020"/>
              <a:gd name="connsiteY194" fmla="*/ 1700981 h 3313471"/>
              <a:gd name="connsiteX195" fmla="*/ 1130710 w 7443020"/>
              <a:gd name="connsiteY195" fmla="*/ 1671484 h 3313471"/>
              <a:gd name="connsiteX196" fmla="*/ 1111045 w 7443020"/>
              <a:gd name="connsiteY196" fmla="*/ 1592826 h 3313471"/>
              <a:gd name="connsiteX197" fmla="*/ 1101213 w 7443020"/>
              <a:gd name="connsiteY197" fmla="*/ 1553497 h 3313471"/>
              <a:gd name="connsiteX198" fmla="*/ 1071716 w 7443020"/>
              <a:gd name="connsiteY198" fmla="*/ 1465007 h 3313471"/>
              <a:gd name="connsiteX199" fmla="*/ 1061884 w 7443020"/>
              <a:gd name="connsiteY199" fmla="*/ 1435510 h 3313471"/>
              <a:gd name="connsiteX200" fmla="*/ 1042220 w 7443020"/>
              <a:gd name="connsiteY200" fmla="*/ 1406013 h 3313471"/>
              <a:gd name="connsiteX201" fmla="*/ 1002891 w 7443020"/>
              <a:gd name="connsiteY201" fmla="*/ 1317523 h 3313471"/>
              <a:gd name="connsiteX202" fmla="*/ 993058 w 7443020"/>
              <a:gd name="connsiteY202" fmla="*/ 1278194 h 3313471"/>
              <a:gd name="connsiteX203" fmla="*/ 973394 w 7443020"/>
              <a:gd name="connsiteY203" fmla="*/ 1219200 h 3313471"/>
              <a:gd name="connsiteX204" fmla="*/ 963562 w 7443020"/>
              <a:gd name="connsiteY204" fmla="*/ 1189703 h 3313471"/>
              <a:gd name="connsiteX205" fmla="*/ 914400 w 7443020"/>
              <a:gd name="connsiteY205" fmla="*/ 1042220 h 3313471"/>
              <a:gd name="connsiteX206" fmla="*/ 894736 w 7443020"/>
              <a:gd name="connsiteY206" fmla="*/ 983226 h 3313471"/>
              <a:gd name="connsiteX207" fmla="*/ 884904 w 7443020"/>
              <a:gd name="connsiteY207" fmla="*/ 953729 h 3313471"/>
              <a:gd name="connsiteX208" fmla="*/ 845574 w 7443020"/>
              <a:gd name="connsiteY208" fmla="*/ 894736 h 3313471"/>
              <a:gd name="connsiteX209" fmla="*/ 806245 w 7443020"/>
              <a:gd name="connsiteY209" fmla="*/ 845574 h 3313471"/>
              <a:gd name="connsiteX210" fmla="*/ 786581 w 7443020"/>
              <a:gd name="connsiteY210" fmla="*/ 816078 h 3313471"/>
              <a:gd name="connsiteX211" fmla="*/ 727587 w 7443020"/>
              <a:gd name="connsiteY211" fmla="*/ 776749 h 3313471"/>
              <a:gd name="connsiteX212" fmla="*/ 678426 w 7443020"/>
              <a:gd name="connsiteY212" fmla="*/ 688258 h 3313471"/>
              <a:gd name="connsiteX213" fmla="*/ 639097 w 7443020"/>
              <a:gd name="connsiteY213" fmla="*/ 629265 h 3313471"/>
              <a:gd name="connsiteX214" fmla="*/ 609600 w 7443020"/>
              <a:gd name="connsiteY214" fmla="*/ 609600 h 3313471"/>
              <a:gd name="connsiteX215" fmla="*/ 560439 w 7443020"/>
              <a:gd name="connsiteY215" fmla="*/ 521110 h 3313471"/>
              <a:gd name="connsiteX216" fmla="*/ 540774 w 7443020"/>
              <a:gd name="connsiteY216" fmla="*/ 491613 h 3313471"/>
              <a:gd name="connsiteX217" fmla="*/ 511278 w 7443020"/>
              <a:gd name="connsiteY217" fmla="*/ 462116 h 3313471"/>
              <a:gd name="connsiteX218" fmla="*/ 471949 w 7443020"/>
              <a:gd name="connsiteY218" fmla="*/ 403123 h 3313471"/>
              <a:gd name="connsiteX219" fmla="*/ 432620 w 7443020"/>
              <a:gd name="connsiteY219" fmla="*/ 373626 h 3313471"/>
              <a:gd name="connsiteX220" fmla="*/ 373626 w 7443020"/>
              <a:gd name="connsiteY220" fmla="*/ 334297 h 3313471"/>
              <a:gd name="connsiteX221" fmla="*/ 314633 w 7443020"/>
              <a:gd name="connsiteY221" fmla="*/ 294968 h 3313471"/>
              <a:gd name="connsiteX222" fmla="*/ 226142 w 7443020"/>
              <a:gd name="connsiteY222" fmla="*/ 235974 h 3313471"/>
              <a:gd name="connsiteX223" fmla="*/ 196645 w 7443020"/>
              <a:gd name="connsiteY223" fmla="*/ 216310 h 3313471"/>
              <a:gd name="connsiteX224" fmla="*/ 176981 w 7443020"/>
              <a:gd name="connsiteY224" fmla="*/ 186813 h 3313471"/>
              <a:gd name="connsiteX225" fmla="*/ 117987 w 7443020"/>
              <a:gd name="connsiteY225" fmla="*/ 167149 h 3313471"/>
              <a:gd name="connsiteX226" fmla="*/ 58994 w 7443020"/>
              <a:gd name="connsiteY226" fmla="*/ 137652 h 3313471"/>
              <a:gd name="connsiteX227" fmla="*/ 0 w 7443020"/>
              <a:gd name="connsiteY227" fmla="*/ 88491 h 3313471"/>
              <a:gd name="connsiteX228" fmla="*/ 167149 w 7443020"/>
              <a:gd name="connsiteY228" fmla="*/ 58994 h 331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7443020" h="3313471">
                <a:moveTo>
                  <a:pt x="117987" y="68826"/>
                </a:moveTo>
                <a:lnTo>
                  <a:pt x="963562" y="58994"/>
                </a:lnTo>
                <a:cubicBezTo>
                  <a:pt x="1126312" y="56139"/>
                  <a:pt x="1265916" y="47737"/>
                  <a:pt x="1425678" y="39329"/>
                </a:cubicBezTo>
                <a:cubicBezTo>
                  <a:pt x="1445342" y="32774"/>
                  <a:pt x="1464036" y="21630"/>
                  <a:pt x="1484671" y="19665"/>
                </a:cubicBezTo>
                <a:lnTo>
                  <a:pt x="1691149" y="0"/>
                </a:lnTo>
                <a:lnTo>
                  <a:pt x="2438400" y="9832"/>
                </a:lnTo>
                <a:cubicBezTo>
                  <a:pt x="2451909" y="10170"/>
                  <a:pt x="2464267" y="18494"/>
                  <a:pt x="2477729" y="19665"/>
                </a:cubicBezTo>
                <a:cubicBezTo>
                  <a:pt x="2539852" y="25067"/>
                  <a:pt x="2602333" y="25207"/>
                  <a:pt x="2664542" y="29497"/>
                </a:cubicBezTo>
                <a:cubicBezTo>
                  <a:pt x="2697402" y="31763"/>
                  <a:pt x="2729955" y="37986"/>
                  <a:pt x="2762865" y="39329"/>
                </a:cubicBezTo>
                <a:cubicBezTo>
                  <a:pt x="2890620" y="44543"/>
                  <a:pt x="3018504" y="45884"/>
                  <a:pt x="3146323" y="49161"/>
                </a:cubicBezTo>
                <a:cubicBezTo>
                  <a:pt x="3162710" y="52439"/>
                  <a:pt x="3178868" y="57214"/>
                  <a:pt x="3195484" y="58994"/>
                </a:cubicBezTo>
                <a:cubicBezTo>
                  <a:pt x="3270719" y="67055"/>
                  <a:pt x="3421626" y="78658"/>
                  <a:pt x="3421626" y="78658"/>
                </a:cubicBezTo>
                <a:cubicBezTo>
                  <a:pt x="3499393" y="104582"/>
                  <a:pt x="3408913" y="77070"/>
                  <a:pt x="3578942" y="98323"/>
                </a:cubicBezTo>
                <a:cubicBezTo>
                  <a:pt x="3589226" y="99608"/>
                  <a:pt x="3598322" y="105907"/>
                  <a:pt x="3608439" y="108155"/>
                </a:cubicBezTo>
                <a:cubicBezTo>
                  <a:pt x="3627900" y="112480"/>
                  <a:pt x="3647718" y="115030"/>
                  <a:pt x="3667433" y="117987"/>
                </a:cubicBezTo>
                <a:cubicBezTo>
                  <a:pt x="3713270" y="124863"/>
                  <a:pt x="3759365" y="130032"/>
                  <a:pt x="3805084" y="137652"/>
                </a:cubicBezTo>
                <a:cubicBezTo>
                  <a:pt x="3824749" y="140929"/>
                  <a:pt x="3844317" y="144849"/>
                  <a:pt x="3864078" y="147484"/>
                </a:cubicBezTo>
                <a:cubicBezTo>
                  <a:pt x="3965101" y="160953"/>
                  <a:pt x="4003690" y="160323"/>
                  <a:pt x="4119716" y="167149"/>
                </a:cubicBezTo>
                <a:cubicBezTo>
                  <a:pt x="4132826" y="170426"/>
                  <a:pt x="4146052" y="173269"/>
                  <a:pt x="4159045" y="176981"/>
                </a:cubicBezTo>
                <a:cubicBezTo>
                  <a:pt x="4169010" y="179828"/>
                  <a:pt x="4178487" y="184299"/>
                  <a:pt x="4188542" y="186813"/>
                </a:cubicBezTo>
                <a:cubicBezTo>
                  <a:pt x="4204755" y="190866"/>
                  <a:pt x="4221581" y="192248"/>
                  <a:pt x="4237704" y="196645"/>
                </a:cubicBezTo>
                <a:cubicBezTo>
                  <a:pt x="4257702" y="202099"/>
                  <a:pt x="4277033" y="209755"/>
                  <a:pt x="4296697" y="216310"/>
                </a:cubicBezTo>
                <a:lnTo>
                  <a:pt x="4326194" y="226142"/>
                </a:lnTo>
                <a:cubicBezTo>
                  <a:pt x="4336026" y="229419"/>
                  <a:pt x="4345636" y="233460"/>
                  <a:pt x="4355691" y="235974"/>
                </a:cubicBezTo>
                <a:cubicBezTo>
                  <a:pt x="4368801" y="239252"/>
                  <a:pt x="4382077" y="241924"/>
                  <a:pt x="4395020" y="245807"/>
                </a:cubicBezTo>
                <a:cubicBezTo>
                  <a:pt x="4414874" y="251763"/>
                  <a:pt x="4433688" y="261406"/>
                  <a:pt x="4454013" y="265471"/>
                </a:cubicBezTo>
                <a:cubicBezTo>
                  <a:pt x="4574290" y="289526"/>
                  <a:pt x="4449518" y="262458"/>
                  <a:pt x="4532671" y="285136"/>
                </a:cubicBezTo>
                <a:cubicBezTo>
                  <a:pt x="4558745" y="292247"/>
                  <a:pt x="4611329" y="304800"/>
                  <a:pt x="4611329" y="304800"/>
                </a:cubicBezTo>
                <a:cubicBezTo>
                  <a:pt x="4621161" y="311355"/>
                  <a:pt x="4629615" y="320728"/>
                  <a:pt x="4640826" y="324465"/>
                </a:cubicBezTo>
                <a:cubicBezTo>
                  <a:pt x="4659739" y="330769"/>
                  <a:pt x="4680206" y="330731"/>
                  <a:pt x="4699820" y="334297"/>
                </a:cubicBezTo>
                <a:cubicBezTo>
                  <a:pt x="4716262" y="337286"/>
                  <a:pt x="4732539" y="341140"/>
                  <a:pt x="4748981" y="344129"/>
                </a:cubicBezTo>
                <a:cubicBezTo>
                  <a:pt x="4768595" y="347695"/>
                  <a:pt x="4788481" y="349784"/>
                  <a:pt x="4807974" y="353961"/>
                </a:cubicBezTo>
                <a:cubicBezTo>
                  <a:pt x="4870072" y="367268"/>
                  <a:pt x="4871200" y="368482"/>
                  <a:pt x="4916129" y="383458"/>
                </a:cubicBezTo>
                <a:cubicBezTo>
                  <a:pt x="4935794" y="396568"/>
                  <a:pt x="4952702" y="415313"/>
                  <a:pt x="4975123" y="422787"/>
                </a:cubicBezTo>
                <a:lnTo>
                  <a:pt x="5034116" y="442452"/>
                </a:lnTo>
                <a:cubicBezTo>
                  <a:pt x="5155591" y="533559"/>
                  <a:pt x="5011189" y="431734"/>
                  <a:pt x="5102942" y="481781"/>
                </a:cubicBezTo>
                <a:cubicBezTo>
                  <a:pt x="5130086" y="496587"/>
                  <a:pt x="5155874" y="513791"/>
                  <a:pt x="5181600" y="530942"/>
                </a:cubicBezTo>
                <a:cubicBezTo>
                  <a:pt x="5208208" y="548681"/>
                  <a:pt x="5219236" y="557795"/>
                  <a:pt x="5250426" y="570271"/>
                </a:cubicBezTo>
                <a:cubicBezTo>
                  <a:pt x="5269672" y="577969"/>
                  <a:pt x="5289755" y="583381"/>
                  <a:pt x="5309420" y="589936"/>
                </a:cubicBezTo>
                <a:cubicBezTo>
                  <a:pt x="5319252" y="593213"/>
                  <a:pt x="5330293" y="594019"/>
                  <a:pt x="5338916" y="599768"/>
                </a:cubicBezTo>
                <a:cubicBezTo>
                  <a:pt x="5379657" y="626928"/>
                  <a:pt x="5356949" y="616566"/>
                  <a:pt x="5407742" y="629265"/>
                </a:cubicBezTo>
                <a:cubicBezTo>
                  <a:pt x="5417574" y="635820"/>
                  <a:pt x="5426134" y="644891"/>
                  <a:pt x="5437239" y="648929"/>
                </a:cubicBezTo>
                <a:cubicBezTo>
                  <a:pt x="5462638" y="658165"/>
                  <a:pt x="5490258" y="660048"/>
                  <a:pt x="5515897" y="668594"/>
                </a:cubicBezTo>
                <a:lnTo>
                  <a:pt x="5574891" y="688258"/>
                </a:lnTo>
                <a:cubicBezTo>
                  <a:pt x="5584723" y="691535"/>
                  <a:pt x="5595764" y="692342"/>
                  <a:pt x="5604387" y="698091"/>
                </a:cubicBezTo>
                <a:cubicBezTo>
                  <a:pt x="5634008" y="717838"/>
                  <a:pt x="5638288" y="722452"/>
                  <a:pt x="5673213" y="737420"/>
                </a:cubicBezTo>
                <a:cubicBezTo>
                  <a:pt x="5682739" y="741503"/>
                  <a:pt x="5693650" y="742219"/>
                  <a:pt x="5702710" y="747252"/>
                </a:cubicBezTo>
                <a:cubicBezTo>
                  <a:pt x="5723370" y="758730"/>
                  <a:pt x="5742039" y="773471"/>
                  <a:pt x="5761704" y="786581"/>
                </a:cubicBezTo>
                <a:cubicBezTo>
                  <a:pt x="5785049" y="802144"/>
                  <a:pt x="5809186" y="817448"/>
                  <a:pt x="5830529" y="835742"/>
                </a:cubicBezTo>
                <a:cubicBezTo>
                  <a:pt x="5866469" y="866548"/>
                  <a:pt x="5869766" y="879848"/>
                  <a:pt x="5899355" y="924232"/>
                </a:cubicBezTo>
                <a:cubicBezTo>
                  <a:pt x="5905910" y="934064"/>
                  <a:pt x="5913735" y="943159"/>
                  <a:pt x="5919020" y="953729"/>
                </a:cubicBezTo>
                <a:cubicBezTo>
                  <a:pt x="5925575" y="966839"/>
                  <a:pt x="5931143" y="980490"/>
                  <a:pt x="5938684" y="993058"/>
                </a:cubicBezTo>
                <a:cubicBezTo>
                  <a:pt x="5938696" y="993078"/>
                  <a:pt x="5987839" y="1066791"/>
                  <a:pt x="5997678" y="1081549"/>
                </a:cubicBezTo>
                <a:cubicBezTo>
                  <a:pt x="6004233" y="1091381"/>
                  <a:pt x="6008986" y="1102689"/>
                  <a:pt x="6017342" y="1111045"/>
                </a:cubicBezTo>
                <a:cubicBezTo>
                  <a:pt x="6027174" y="1120877"/>
                  <a:pt x="6036157" y="1131640"/>
                  <a:pt x="6046839" y="1140542"/>
                </a:cubicBezTo>
                <a:cubicBezTo>
                  <a:pt x="6092350" y="1178468"/>
                  <a:pt x="6062750" y="1139439"/>
                  <a:pt x="6105833" y="1189703"/>
                </a:cubicBezTo>
                <a:cubicBezTo>
                  <a:pt x="6116497" y="1202145"/>
                  <a:pt x="6124665" y="1216590"/>
                  <a:pt x="6135329" y="1229032"/>
                </a:cubicBezTo>
                <a:cubicBezTo>
                  <a:pt x="6144378" y="1239590"/>
                  <a:pt x="6156289" y="1247553"/>
                  <a:pt x="6164826" y="1258529"/>
                </a:cubicBezTo>
                <a:cubicBezTo>
                  <a:pt x="6205215" y="1310457"/>
                  <a:pt x="6191358" y="1311775"/>
                  <a:pt x="6233652" y="1347020"/>
                </a:cubicBezTo>
                <a:cubicBezTo>
                  <a:pt x="6242730" y="1354585"/>
                  <a:pt x="6253317" y="1360129"/>
                  <a:pt x="6263149" y="1366684"/>
                </a:cubicBezTo>
                <a:cubicBezTo>
                  <a:pt x="6315586" y="1445343"/>
                  <a:pt x="6246762" y="1350297"/>
                  <a:pt x="6312310" y="1415845"/>
                </a:cubicBezTo>
                <a:cubicBezTo>
                  <a:pt x="6320666" y="1424201"/>
                  <a:pt x="6323081" y="1437561"/>
                  <a:pt x="6331974" y="1445342"/>
                </a:cubicBezTo>
                <a:cubicBezTo>
                  <a:pt x="6349760" y="1460905"/>
                  <a:pt x="6374256" y="1467959"/>
                  <a:pt x="6390968" y="1484671"/>
                </a:cubicBezTo>
                <a:cubicBezTo>
                  <a:pt x="6400800" y="1494503"/>
                  <a:pt x="6411563" y="1503486"/>
                  <a:pt x="6420465" y="1514168"/>
                </a:cubicBezTo>
                <a:cubicBezTo>
                  <a:pt x="6428030" y="1523246"/>
                  <a:pt x="6430902" y="1536283"/>
                  <a:pt x="6440129" y="1543665"/>
                </a:cubicBezTo>
                <a:cubicBezTo>
                  <a:pt x="6448222" y="1550139"/>
                  <a:pt x="6459794" y="1550220"/>
                  <a:pt x="6469626" y="1553497"/>
                </a:cubicBezTo>
                <a:cubicBezTo>
                  <a:pt x="6571910" y="1655781"/>
                  <a:pt x="6432798" y="1520526"/>
                  <a:pt x="6528620" y="1602658"/>
                </a:cubicBezTo>
                <a:cubicBezTo>
                  <a:pt x="6542697" y="1614724"/>
                  <a:pt x="6553117" y="1630863"/>
                  <a:pt x="6567949" y="1641987"/>
                </a:cubicBezTo>
                <a:cubicBezTo>
                  <a:pt x="6588804" y="1657629"/>
                  <a:pt x="6634923" y="1670558"/>
                  <a:pt x="6656439" y="1681316"/>
                </a:cubicBezTo>
                <a:cubicBezTo>
                  <a:pt x="6724341" y="1715267"/>
                  <a:pt x="6643412" y="1690350"/>
                  <a:pt x="6725265" y="1710813"/>
                </a:cubicBezTo>
                <a:cubicBezTo>
                  <a:pt x="6752174" y="1728753"/>
                  <a:pt x="6760627" y="1728925"/>
                  <a:pt x="6774426" y="1759974"/>
                </a:cubicBezTo>
                <a:cubicBezTo>
                  <a:pt x="6782845" y="1778916"/>
                  <a:pt x="6794091" y="1818968"/>
                  <a:pt x="6794091" y="1818968"/>
                </a:cubicBezTo>
                <a:cubicBezTo>
                  <a:pt x="6797368" y="1851742"/>
                  <a:pt x="6789193" y="1887830"/>
                  <a:pt x="6803923" y="1917291"/>
                </a:cubicBezTo>
                <a:cubicBezTo>
                  <a:pt x="6814492" y="1938430"/>
                  <a:pt x="6840495" y="1949147"/>
                  <a:pt x="6862916" y="1956620"/>
                </a:cubicBezTo>
                <a:lnTo>
                  <a:pt x="6980904" y="1995949"/>
                </a:lnTo>
                <a:cubicBezTo>
                  <a:pt x="6990736" y="1999226"/>
                  <a:pt x="7001777" y="2000032"/>
                  <a:pt x="7010400" y="2005781"/>
                </a:cubicBezTo>
                <a:cubicBezTo>
                  <a:pt x="7048521" y="2031194"/>
                  <a:pt x="7028687" y="2021708"/>
                  <a:pt x="7069394" y="2035278"/>
                </a:cubicBezTo>
                <a:cubicBezTo>
                  <a:pt x="7079226" y="2045110"/>
                  <a:pt x="7087915" y="2056237"/>
                  <a:pt x="7098891" y="2064774"/>
                </a:cubicBezTo>
                <a:cubicBezTo>
                  <a:pt x="7117546" y="2079284"/>
                  <a:pt x="7141172" y="2087391"/>
                  <a:pt x="7157884" y="2104103"/>
                </a:cubicBezTo>
                <a:cubicBezTo>
                  <a:pt x="7167716" y="2113935"/>
                  <a:pt x="7176405" y="2125063"/>
                  <a:pt x="7187381" y="2133600"/>
                </a:cubicBezTo>
                <a:cubicBezTo>
                  <a:pt x="7206036" y="2148110"/>
                  <a:pt x="7246374" y="2172929"/>
                  <a:pt x="7246374" y="2172929"/>
                </a:cubicBezTo>
                <a:cubicBezTo>
                  <a:pt x="7252929" y="2182761"/>
                  <a:pt x="7256961" y="2194861"/>
                  <a:pt x="7266039" y="2202426"/>
                </a:cubicBezTo>
                <a:cubicBezTo>
                  <a:pt x="7277299" y="2211809"/>
                  <a:pt x="7292800" y="2214550"/>
                  <a:pt x="7305368" y="2222091"/>
                </a:cubicBezTo>
                <a:cubicBezTo>
                  <a:pt x="7325634" y="2234251"/>
                  <a:pt x="7344697" y="2248310"/>
                  <a:pt x="7364362" y="2261420"/>
                </a:cubicBezTo>
                <a:lnTo>
                  <a:pt x="7393858" y="2281084"/>
                </a:lnTo>
                <a:cubicBezTo>
                  <a:pt x="7425022" y="2327829"/>
                  <a:pt x="7409785" y="2299368"/>
                  <a:pt x="7433187" y="2369574"/>
                </a:cubicBezTo>
                <a:lnTo>
                  <a:pt x="7443020" y="2399071"/>
                </a:lnTo>
                <a:cubicBezTo>
                  <a:pt x="7436842" y="2553515"/>
                  <a:pt x="7452383" y="2582606"/>
                  <a:pt x="7423355" y="2684207"/>
                </a:cubicBezTo>
                <a:cubicBezTo>
                  <a:pt x="7420508" y="2694172"/>
                  <a:pt x="7418158" y="2704433"/>
                  <a:pt x="7413523" y="2713703"/>
                </a:cubicBezTo>
                <a:cubicBezTo>
                  <a:pt x="7408238" y="2724272"/>
                  <a:pt x="7400413" y="2733368"/>
                  <a:pt x="7393858" y="2743200"/>
                </a:cubicBezTo>
                <a:cubicBezTo>
                  <a:pt x="7358005" y="2850761"/>
                  <a:pt x="7415182" y="2687849"/>
                  <a:pt x="7364362" y="2802194"/>
                </a:cubicBezTo>
                <a:cubicBezTo>
                  <a:pt x="7355944" y="2821136"/>
                  <a:pt x="7351252" y="2841523"/>
                  <a:pt x="7344697" y="2861187"/>
                </a:cubicBezTo>
                <a:cubicBezTo>
                  <a:pt x="7334451" y="2891925"/>
                  <a:pt x="7324516" y="2930359"/>
                  <a:pt x="7295536" y="2949678"/>
                </a:cubicBezTo>
                <a:lnTo>
                  <a:pt x="7266039" y="2969342"/>
                </a:lnTo>
                <a:cubicBezTo>
                  <a:pt x="7259484" y="2979174"/>
                  <a:pt x="7254730" y="2990483"/>
                  <a:pt x="7246374" y="2998839"/>
                </a:cubicBezTo>
                <a:cubicBezTo>
                  <a:pt x="7238018" y="3007195"/>
                  <a:pt x="7224659" y="3009610"/>
                  <a:pt x="7216878" y="3018503"/>
                </a:cubicBezTo>
                <a:cubicBezTo>
                  <a:pt x="7201315" y="3036289"/>
                  <a:pt x="7196456" y="3063317"/>
                  <a:pt x="7177549" y="3077497"/>
                </a:cubicBezTo>
                <a:cubicBezTo>
                  <a:pt x="7164439" y="3087329"/>
                  <a:pt x="7149807" y="3095407"/>
                  <a:pt x="7138220" y="3106994"/>
                </a:cubicBezTo>
                <a:cubicBezTo>
                  <a:pt x="7093747" y="3151467"/>
                  <a:pt x="7146482" y="3127182"/>
                  <a:pt x="7089058" y="3146323"/>
                </a:cubicBezTo>
                <a:cubicBezTo>
                  <a:pt x="7079226" y="3152878"/>
                  <a:pt x="7070360" y="3161188"/>
                  <a:pt x="7059562" y="3165987"/>
                </a:cubicBezTo>
                <a:cubicBezTo>
                  <a:pt x="7039038" y="3175109"/>
                  <a:pt x="6987241" y="3190284"/>
                  <a:pt x="6961239" y="3195484"/>
                </a:cubicBezTo>
                <a:cubicBezTo>
                  <a:pt x="6941690" y="3199394"/>
                  <a:pt x="6921910" y="3202039"/>
                  <a:pt x="6902245" y="3205316"/>
                </a:cubicBezTo>
                <a:cubicBezTo>
                  <a:pt x="6817871" y="3233444"/>
                  <a:pt x="6952155" y="3190382"/>
                  <a:pt x="6813755" y="3224981"/>
                </a:cubicBezTo>
                <a:cubicBezTo>
                  <a:pt x="6793646" y="3230008"/>
                  <a:pt x="6774426" y="3238090"/>
                  <a:pt x="6754762" y="3244645"/>
                </a:cubicBezTo>
                <a:lnTo>
                  <a:pt x="6725265" y="3254478"/>
                </a:lnTo>
                <a:cubicBezTo>
                  <a:pt x="6676104" y="3251200"/>
                  <a:pt x="6626556" y="3251613"/>
                  <a:pt x="6577781" y="3244645"/>
                </a:cubicBezTo>
                <a:cubicBezTo>
                  <a:pt x="6557261" y="3241714"/>
                  <a:pt x="6518787" y="3224981"/>
                  <a:pt x="6518787" y="3224981"/>
                </a:cubicBezTo>
                <a:cubicBezTo>
                  <a:pt x="6434270" y="3168634"/>
                  <a:pt x="6541195" y="3236183"/>
                  <a:pt x="6459794" y="3195484"/>
                </a:cubicBezTo>
                <a:cubicBezTo>
                  <a:pt x="6449225" y="3190199"/>
                  <a:pt x="6441095" y="3180619"/>
                  <a:pt x="6430297" y="3175820"/>
                </a:cubicBezTo>
                <a:cubicBezTo>
                  <a:pt x="6411355" y="3167402"/>
                  <a:pt x="6388551" y="3167653"/>
                  <a:pt x="6371304" y="3156155"/>
                </a:cubicBezTo>
                <a:cubicBezTo>
                  <a:pt x="6324508" y="3124959"/>
                  <a:pt x="6360195" y="3143973"/>
                  <a:pt x="6302478" y="3126658"/>
                </a:cubicBezTo>
                <a:cubicBezTo>
                  <a:pt x="6282624" y="3120702"/>
                  <a:pt x="6263810" y="3111059"/>
                  <a:pt x="6243484" y="3106994"/>
                </a:cubicBezTo>
                <a:cubicBezTo>
                  <a:pt x="6219379" y="3102173"/>
                  <a:pt x="6157596" y="3089265"/>
                  <a:pt x="6135329" y="3087329"/>
                </a:cubicBezTo>
                <a:cubicBezTo>
                  <a:pt x="6079727" y="3082494"/>
                  <a:pt x="6023897" y="3080774"/>
                  <a:pt x="5968181" y="3077497"/>
                </a:cubicBezTo>
                <a:cubicBezTo>
                  <a:pt x="5912465" y="3080774"/>
                  <a:pt x="5856549" y="3081586"/>
                  <a:pt x="5801033" y="3087329"/>
                </a:cubicBezTo>
                <a:cubicBezTo>
                  <a:pt x="5761373" y="3091432"/>
                  <a:pt x="5720871" y="3094385"/>
                  <a:pt x="5683045" y="3106994"/>
                </a:cubicBezTo>
                <a:cubicBezTo>
                  <a:pt x="5656959" y="3115689"/>
                  <a:pt x="5642442" y="3121366"/>
                  <a:pt x="5614220" y="3126658"/>
                </a:cubicBezTo>
                <a:cubicBezTo>
                  <a:pt x="5575031" y="3134006"/>
                  <a:pt x="5534914" y="3136653"/>
                  <a:pt x="5496233" y="3146323"/>
                </a:cubicBezTo>
                <a:cubicBezTo>
                  <a:pt x="5455718" y="3156451"/>
                  <a:pt x="5443450" y="3160629"/>
                  <a:pt x="5397910" y="3165987"/>
                </a:cubicBezTo>
                <a:cubicBezTo>
                  <a:pt x="5361958" y="3170217"/>
                  <a:pt x="5325807" y="3172542"/>
                  <a:pt x="5289755" y="3175820"/>
                </a:cubicBezTo>
                <a:cubicBezTo>
                  <a:pt x="5224207" y="3165988"/>
                  <a:pt x="5158199" y="3158840"/>
                  <a:pt x="5093110" y="3146323"/>
                </a:cubicBezTo>
                <a:cubicBezTo>
                  <a:pt x="5072755" y="3142408"/>
                  <a:pt x="5053781" y="3133213"/>
                  <a:pt x="5034116" y="3126658"/>
                </a:cubicBezTo>
                <a:lnTo>
                  <a:pt x="5004620" y="3116826"/>
                </a:lnTo>
                <a:cubicBezTo>
                  <a:pt x="4994788" y="3110271"/>
                  <a:pt x="4985692" y="3102446"/>
                  <a:pt x="4975123" y="3097161"/>
                </a:cubicBezTo>
                <a:cubicBezTo>
                  <a:pt x="4913208" y="3066203"/>
                  <a:pt x="4795098" y="3095251"/>
                  <a:pt x="4758813" y="3097161"/>
                </a:cubicBezTo>
                <a:cubicBezTo>
                  <a:pt x="4739149" y="3110271"/>
                  <a:pt x="4722241" y="3129018"/>
                  <a:pt x="4699820" y="3136491"/>
                </a:cubicBezTo>
                <a:cubicBezTo>
                  <a:pt x="4689988" y="3139768"/>
                  <a:pt x="4679593" y="3141688"/>
                  <a:pt x="4670323" y="3146323"/>
                </a:cubicBezTo>
                <a:cubicBezTo>
                  <a:pt x="4659754" y="3151608"/>
                  <a:pt x="4651624" y="3161188"/>
                  <a:pt x="4640826" y="3165987"/>
                </a:cubicBezTo>
                <a:cubicBezTo>
                  <a:pt x="4640812" y="3165993"/>
                  <a:pt x="4567091" y="3190566"/>
                  <a:pt x="4552336" y="3195484"/>
                </a:cubicBezTo>
                <a:lnTo>
                  <a:pt x="4522839" y="3205316"/>
                </a:lnTo>
                <a:cubicBezTo>
                  <a:pt x="4513007" y="3208594"/>
                  <a:pt x="4503505" y="3213116"/>
                  <a:pt x="4493342" y="3215149"/>
                </a:cubicBezTo>
                <a:cubicBezTo>
                  <a:pt x="4460568" y="3221704"/>
                  <a:pt x="4426728" y="3224244"/>
                  <a:pt x="4395020" y="3234813"/>
                </a:cubicBezTo>
                <a:cubicBezTo>
                  <a:pt x="4385188" y="3238090"/>
                  <a:pt x="4375640" y="3242397"/>
                  <a:pt x="4365523" y="3244645"/>
                </a:cubicBezTo>
                <a:cubicBezTo>
                  <a:pt x="4346062" y="3248970"/>
                  <a:pt x="4325870" y="3249643"/>
                  <a:pt x="4306529" y="3254478"/>
                </a:cubicBezTo>
                <a:cubicBezTo>
                  <a:pt x="4286420" y="3259505"/>
                  <a:pt x="4267200" y="3267587"/>
                  <a:pt x="4247536" y="3274142"/>
                </a:cubicBezTo>
                <a:lnTo>
                  <a:pt x="4218039" y="3283974"/>
                </a:lnTo>
                <a:cubicBezTo>
                  <a:pt x="4208207" y="3287252"/>
                  <a:pt x="4198597" y="3291293"/>
                  <a:pt x="4188542" y="3293807"/>
                </a:cubicBezTo>
                <a:cubicBezTo>
                  <a:pt x="4126730" y="3309260"/>
                  <a:pt x="4162590" y="3301728"/>
                  <a:pt x="4080387" y="3313471"/>
                </a:cubicBezTo>
                <a:cubicBezTo>
                  <a:pt x="3968955" y="3310194"/>
                  <a:pt x="3857432" y="3309206"/>
                  <a:pt x="3746091" y="3303639"/>
                </a:cubicBezTo>
                <a:cubicBezTo>
                  <a:pt x="3726180" y="3302643"/>
                  <a:pt x="3706438" y="3298642"/>
                  <a:pt x="3687097" y="3293807"/>
                </a:cubicBezTo>
                <a:cubicBezTo>
                  <a:pt x="3666988" y="3288780"/>
                  <a:pt x="3628104" y="3274142"/>
                  <a:pt x="3628104" y="3274142"/>
                </a:cubicBezTo>
                <a:cubicBezTo>
                  <a:pt x="3621549" y="3264310"/>
                  <a:pt x="3617667" y="3252027"/>
                  <a:pt x="3608439" y="3244645"/>
                </a:cubicBezTo>
                <a:cubicBezTo>
                  <a:pt x="3600346" y="3238171"/>
                  <a:pt x="3588212" y="3239448"/>
                  <a:pt x="3578942" y="3234813"/>
                </a:cubicBezTo>
                <a:cubicBezTo>
                  <a:pt x="3568373" y="3229528"/>
                  <a:pt x="3560014" y="3220434"/>
                  <a:pt x="3549445" y="3215149"/>
                </a:cubicBezTo>
                <a:cubicBezTo>
                  <a:pt x="3540175" y="3210514"/>
                  <a:pt x="3529219" y="3209951"/>
                  <a:pt x="3519949" y="3205316"/>
                </a:cubicBezTo>
                <a:cubicBezTo>
                  <a:pt x="3443719" y="3167201"/>
                  <a:pt x="3535087" y="3200530"/>
                  <a:pt x="3460955" y="3175820"/>
                </a:cubicBezTo>
                <a:cubicBezTo>
                  <a:pt x="3451123" y="3169265"/>
                  <a:pt x="3442027" y="3161440"/>
                  <a:pt x="3431458" y="3156155"/>
                </a:cubicBezTo>
                <a:cubicBezTo>
                  <a:pt x="3422188" y="3151520"/>
                  <a:pt x="3411022" y="3151356"/>
                  <a:pt x="3401962" y="3146323"/>
                </a:cubicBezTo>
                <a:cubicBezTo>
                  <a:pt x="3401947" y="3146315"/>
                  <a:pt x="3328227" y="3097166"/>
                  <a:pt x="3313471" y="3087329"/>
                </a:cubicBezTo>
                <a:cubicBezTo>
                  <a:pt x="3313463" y="3087324"/>
                  <a:pt x="3254485" y="3048007"/>
                  <a:pt x="3254478" y="3048000"/>
                </a:cubicBezTo>
                <a:cubicBezTo>
                  <a:pt x="3244646" y="3038168"/>
                  <a:pt x="3235957" y="3027040"/>
                  <a:pt x="3224981" y="3018503"/>
                </a:cubicBezTo>
                <a:cubicBezTo>
                  <a:pt x="3206325" y="3003993"/>
                  <a:pt x="3165987" y="2979174"/>
                  <a:pt x="3165987" y="2979174"/>
                </a:cubicBezTo>
                <a:cubicBezTo>
                  <a:pt x="3129936" y="2925098"/>
                  <a:pt x="3165987" y="2970981"/>
                  <a:pt x="3116826" y="2930013"/>
                </a:cubicBezTo>
                <a:cubicBezTo>
                  <a:pt x="3041123" y="2866927"/>
                  <a:pt x="3131064" y="2929673"/>
                  <a:pt x="3057833" y="2880852"/>
                </a:cubicBezTo>
                <a:cubicBezTo>
                  <a:pt x="3051278" y="2871020"/>
                  <a:pt x="3048428" y="2857218"/>
                  <a:pt x="3038168" y="2851355"/>
                </a:cubicBezTo>
                <a:cubicBezTo>
                  <a:pt x="3023658" y="2843064"/>
                  <a:pt x="3005656" y="2842971"/>
                  <a:pt x="2989007" y="2841523"/>
                </a:cubicBezTo>
                <a:cubicBezTo>
                  <a:pt x="2930144" y="2836405"/>
                  <a:pt x="2871020" y="2834968"/>
                  <a:pt x="2812026" y="2831691"/>
                </a:cubicBezTo>
                <a:cubicBezTo>
                  <a:pt x="2782529" y="2828413"/>
                  <a:pt x="2752869" y="2826371"/>
                  <a:pt x="2723536" y="2821858"/>
                </a:cubicBezTo>
                <a:cubicBezTo>
                  <a:pt x="2710180" y="2819803"/>
                  <a:pt x="2697458" y="2814676"/>
                  <a:pt x="2684207" y="2812026"/>
                </a:cubicBezTo>
                <a:cubicBezTo>
                  <a:pt x="2664658" y="2808116"/>
                  <a:pt x="2644762" y="2806104"/>
                  <a:pt x="2625213" y="2802194"/>
                </a:cubicBezTo>
                <a:cubicBezTo>
                  <a:pt x="2611962" y="2799544"/>
                  <a:pt x="2599135" y="2795011"/>
                  <a:pt x="2585884" y="2792361"/>
                </a:cubicBezTo>
                <a:cubicBezTo>
                  <a:pt x="2566336" y="2788451"/>
                  <a:pt x="2546352" y="2786854"/>
                  <a:pt x="2526891" y="2782529"/>
                </a:cubicBezTo>
                <a:cubicBezTo>
                  <a:pt x="2516774" y="2780281"/>
                  <a:pt x="2507449" y="2775211"/>
                  <a:pt x="2497394" y="2772697"/>
                </a:cubicBezTo>
                <a:cubicBezTo>
                  <a:pt x="2481181" y="2768644"/>
                  <a:pt x="2464547" y="2766490"/>
                  <a:pt x="2448233" y="2762865"/>
                </a:cubicBezTo>
                <a:cubicBezTo>
                  <a:pt x="2379082" y="2747498"/>
                  <a:pt x="2436885" y="2759622"/>
                  <a:pt x="2379407" y="2743200"/>
                </a:cubicBezTo>
                <a:cubicBezTo>
                  <a:pt x="2366414" y="2739488"/>
                  <a:pt x="2353021" y="2737251"/>
                  <a:pt x="2340078" y="2733368"/>
                </a:cubicBezTo>
                <a:cubicBezTo>
                  <a:pt x="2320224" y="2727412"/>
                  <a:pt x="2298331" y="2725201"/>
                  <a:pt x="2281084" y="2713703"/>
                </a:cubicBezTo>
                <a:lnTo>
                  <a:pt x="2222091" y="2674374"/>
                </a:lnTo>
                <a:cubicBezTo>
                  <a:pt x="2212259" y="2667819"/>
                  <a:pt x="2203805" y="2658447"/>
                  <a:pt x="2192594" y="2654710"/>
                </a:cubicBezTo>
                <a:lnTo>
                  <a:pt x="2163097" y="2644878"/>
                </a:lnTo>
                <a:cubicBezTo>
                  <a:pt x="2143433" y="2631768"/>
                  <a:pt x="2118284" y="2624456"/>
                  <a:pt x="2104104" y="2605549"/>
                </a:cubicBezTo>
                <a:cubicBezTo>
                  <a:pt x="2066264" y="2555096"/>
                  <a:pt x="2086194" y="2577807"/>
                  <a:pt x="2045110" y="2536723"/>
                </a:cubicBezTo>
                <a:cubicBezTo>
                  <a:pt x="2041833" y="2526891"/>
                  <a:pt x="2041027" y="2515850"/>
                  <a:pt x="2035278" y="2507226"/>
                </a:cubicBezTo>
                <a:cubicBezTo>
                  <a:pt x="2027565" y="2495656"/>
                  <a:pt x="2014683" y="2488411"/>
                  <a:pt x="2005781" y="2477729"/>
                </a:cubicBezTo>
                <a:cubicBezTo>
                  <a:pt x="1998216" y="2468651"/>
                  <a:pt x="1993681" y="2457310"/>
                  <a:pt x="1986116" y="2448232"/>
                </a:cubicBezTo>
                <a:cubicBezTo>
                  <a:pt x="1977215" y="2437550"/>
                  <a:pt x="1965521" y="2429418"/>
                  <a:pt x="1956620" y="2418736"/>
                </a:cubicBezTo>
                <a:cubicBezTo>
                  <a:pt x="1949055" y="2409658"/>
                  <a:pt x="1945311" y="2397595"/>
                  <a:pt x="1936955" y="2389239"/>
                </a:cubicBezTo>
                <a:cubicBezTo>
                  <a:pt x="1904217" y="2356501"/>
                  <a:pt x="1913948" y="2379734"/>
                  <a:pt x="1877962" y="2359742"/>
                </a:cubicBezTo>
                <a:cubicBezTo>
                  <a:pt x="1857302" y="2348264"/>
                  <a:pt x="1838633" y="2333523"/>
                  <a:pt x="1818968" y="2320413"/>
                </a:cubicBezTo>
                <a:lnTo>
                  <a:pt x="1789471" y="2300749"/>
                </a:lnTo>
                <a:cubicBezTo>
                  <a:pt x="1733119" y="2216218"/>
                  <a:pt x="1808153" y="2315694"/>
                  <a:pt x="1740310" y="2261420"/>
                </a:cubicBezTo>
                <a:cubicBezTo>
                  <a:pt x="1676775" y="2210593"/>
                  <a:pt x="1765289" y="2246804"/>
                  <a:pt x="1691149" y="2222091"/>
                </a:cubicBezTo>
                <a:lnTo>
                  <a:pt x="1632155" y="2182761"/>
                </a:lnTo>
                <a:cubicBezTo>
                  <a:pt x="1622323" y="2176206"/>
                  <a:pt x="1613868" y="2166834"/>
                  <a:pt x="1602658" y="2163097"/>
                </a:cubicBezTo>
                <a:lnTo>
                  <a:pt x="1573162" y="2153265"/>
                </a:lnTo>
                <a:lnTo>
                  <a:pt x="1514168" y="2113936"/>
                </a:lnTo>
                <a:cubicBezTo>
                  <a:pt x="1504336" y="2107381"/>
                  <a:pt x="1493027" y="2102627"/>
                  <a:pt x="1484671" y="2094271"/>
                </a:cubicBezTo>
                <a:cubicBezTo>
                  <a:pt x="1446818" y="2056418"/>
                  <a:pt x="1466744" y="2072487"/>
                  <a:pt x="1425678" y="2045110"/>
                </a:cubicBezTo>
                <a:cubicBezTo>
                  <a:pt x="1391061" y="1993185"/>
                  <a:pt x="1423596" y="2034897"/>
                  <a:pt x="1366684" y="1986116"/>
                </a:cubicBezTo>
                <a:cubicBezTo>
                  <a:pt x="1300440" y="1929336"/>
                  <a:pt x="1372884" y="1980420"/>
                  <a:pt x="1307691" y="1936955"/>
                </a:cubicBezTo>
                <a:cubicBezTo>
                  <a:pt x="1251332" y="1852418"/>
                  <a:pt x="1326377" y="1951905"/>
                  <a:pt x="1258529" y="1897626"/>
                </a:cubicBezTo>
                <a:cubicBezTo>
                  <a:pt x="1249302" y="1890244"/>
                  <a:pt x="1247221" y="1876485"/>
                  <a:pt x="1238865" y="1868129"/>
                </a:cubicBezTo>
                <a:cubicBezTo>
                  <a:pt x="1230509" y="1859773"/>
                  <a:pt x="1219200" y="1855020"/>
                  <a:pt x="1209368" y="1848465"/>
                </a:cubicBezTo>
                <a:cubicBezTo>
                  <a:pt x="1196258" y="1828800"/>
                  <a:pt x="1177513" y="1811892"/>
                  <a:pt x="1170039" y="1789471"/>
                </a:cubicBezTo>
                <a:lnTo>
                  <a:pt x="1140542" y="1700981"/>
                </a:lnTo>
                <a:cubicBezTo>
                  <a:pt x="1137265" y="1691149"/>
                  <a:pt x="1132743" y="1681647"/>
                  <a:pt x="1130710" y="1671484"/>
                </a:cubicBezTo>
                <a:cubicBezTo>
                  <a:pt x="1110719" y="1571526"/>
                  <a:pt x="1131203" y="1663377"/>
                  <a:pt x="1111045" y="1592826"/>
                </a:cubicBezTo>
                <a:cubicBezTo>
                  <a:pt x="1107333" y="1579833"/>
                  <a:pt x="1105096" y="1566440"/>
                  <a:pt x="1101213" y="1553497"/>
                </a:cubicBezTo>
                <a:cubicBezTo>
                  <a:pt x="1101179" y="1553384"/>
                  <a:pt x="1076651" y="1479812"/>
                  <a:pt x="1071716" y="1465007"/>
                </a:cubicBezTo>
                <a:cubicBezTo>
                  <a:pt x="1068438" y="1455175"/>
                  <a:pt x="1067633" y="1444134"/>
                  <a:pt x="1061884" y="1435510"/>
                </a:cubicBezTo>
                <a:cubicBezTo>
                  <a:pt x="1055329" y="1425678"/>
                  <a:pt x="1047019" y="1416811"/>
                  <a:pt x="1042220" y="1406013"/>
                </a:cubicBezTo>
                <a:cubicBezTo>
                  <a:pt x="995417" y="1300707"/>
                  <a:pt x="1047393" y="1384278"/>
                  <a:pt x="1002891" y="1317523"/>
                </a:cubicBezTo>
                <a:cubicBezTo>
                  <a:pt x="999613" y="1304413"/>
                  <a:pt x="996941" y="1291137"/>
                  <a:pt x="993058" y="1278194"/>
                </a:cubicBezTo>
                <a:cubicBezTo>
                  <a:pt x="987102" y="1258340"/>
                  <a:pt x="979949" y="1238865"/>
                  <a:pt x="973394" y="1219200"/>
                </a:cubicBezTo>
                <a:lnTo>
                  <a:pt x="963562" y="1189703"/>
                </a:lnTo>
                <a:lnTo>
                  <a:pt x="914400" y="1042220"/>
                </a:lnTo>
                <a:lnTo>
                  <a:pt x="894736" y="983226"/>
                </a:lnTo>
                <a:cubicBezTo>
                  <a:pt x="891459" y="973394"/>
                  <a:pt x="890653" y="962352"/>
                  <a:pt x="884904" y="953729"/>
                </a:cubicBezTo>
                <a:lnTo>
                  <a:pt x="845574" y="894736"/>
                </a:lnTo>
                <a:cubicBezTo>
                  <a:pt x="826433" y="837312"/>
                  <a:pt x="850718" y="890047"/>
                  <a:pt x="806245" y="845574"/>
                </a:cubicBezTo>
                <a:cubicBezTo>
                  <a:pt x="797889" y="837218"/>
                  <a:pt x="795474" y="823859"/>
                  <a:pt x="786581" y="816078"/>
                </a:cubicBezTo>
                <a:cubicBezTo>
                  <a:pt x="768795" y="800515"/>
                  <a:pt x="727587" y="776749"/>
                  <a:pt x="727587" y="776749"/>
                </a:cubicBezTo>
                <a:cubicBezTo>
                  <a:pt x="710281" y="724830"/>
                  <a:pt x="723504" y="755877"/>
                  <a:pt x="678426" y="688258"/>
                </a:cubicBezTo>
                <a:cubicBezTo>
                  <a:pt x="678424" y="688254"/>
                  <a:pt x="639101" y="629268"/>
                  <a:pt x="639097" y="629265"/>
                </a:cubicBezTo>
                <a:lnTo>
                  <a:pt x="609600" y="609600"/>
                </a:lnTo>
                <a:cubicBezTo>
                  <a:pt x="592295" y="557682"/>
                  <a:pt x="605517" y="588726"/>
                  <a:pt x="560439" y="521110"/>
                </a:cubicBezTo>
                <a:cubicBezTo>
                  <a:pt x="553884" y="511278"/>
                  <a:pt x="549130" y="499969"/>
                  <a:pt x="540774" y="491613"/>
                </a:cubicBezTo>
                <a:cubicBezTo>
                  <a:pt x="530942" y="481781"/>
                  <a:pt x="519815" y="473092"/>
                  <a:pt x="511278" y="462116"/>
                </a:cubicBezTo>
                <a:cubicBezTo>
                  <a:pt x="496768" y="443461"/>
                  <a:pt x="490856" y="417303"/>
                  <a:pt x="471949" y="403123"/>
                </a:cubicBezTo>
                <a:cubicBezTo>
                  <a:pt x="458839" y="393291"/>
                  <a:pt x="446045" y="383023"/>
                  <a:pt x="432620" y="373626"/>
                </a:cubicBezTo>
                <a:cubicBezTo>
                  <a:pt x="413258" y="360073"/>
                  <a:pt x="390338" y="351009"/>
                  <a:pt x="373626" y="334297"/>
                </a:cubicBezTo>
                <a:cubicBezTo>
                  <a:pt x="336801" y="297472"/>
                  <a:pt x="357320" y="309197"/>
                  <a:pt x="314633" y="294968"/>
                </a:cubicBezTo>
                <a:lnTo>
                  <a:pt x="226142" y="235974"/>
                </a:lnTo>
                <a:lnTo>
                  <a:pt x="196645" y="216310"/>
                </a:lnTo>
                <a:cubicBezTo>
                  <a:pt x="190090" y="206478"/>
                  <a:pt x="187002" y="193076"/>
                  <a:pt x="176981" y="186813"/>
                </a:cubicBezTo>
                <a:cubicBezTo>
                  <a:pt x="159403" y="175827"/>
                  <a:pt x="117987" y="167149"/>
                  <a:pt x="117987" y="167149"/>
                </a:cubicBezTo>
                <a:cubicBezTo>
                  <a:pt x="33461" y="110795"/>
                  <a:pt x="140403" y="178357"/>
                  <a:pt x="58994" y="137652"/>
                </a:cubicBezTo>
                <a:cubicBezTo>
                  <a:pt x="31618" y="123964"/>
                  <a:pt x="21744" y="110234"/>
                  <a:pt x="0" y="88491"/>
                </a:cubicBezTo>
                <a:cubicBezTo>
                  <a:pt x="26417" y="9247"/>
                  <a:pt x="-531" y="58994"/>
                  <a:pt x="167149" y="58994"/>
                </a:cubicBezTo>
              </a:path>
            </a:pathLst>
          </a:custGeom>
          <a:noFill/>
          <a:ln w="76200">
            <a:solidFill>
              <a:srgbClr val="FD7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Title 1"/>
          <p:cNvSpPr txBox="1">
            <a:spLocks/>
          </p:cNvSpPr>
          <p:nvPr/>
        </p:nvSpPr>
        <p:spPr>
          <a:xfrm>
            <a:off x="14554" y="0"/>
            <a:ext cx="9144000" cy="1325880"/>
          </a:xfrm>
          <a:prstGeom prst="rect">
            <a:avLst/>
          </a:prstGeom>
        </p:spPr>
        <p:txBody>
          <a:bodyPr anchor="ctr"/>
          <a:lstStyle>
            <a:lvl1pPr algn="ctr" rtl="0" eaLnBrk="0" fontAlgn="base" hangingPunct="0">
              <a:spcBef>
                <a:spcPct val="0"/>
              </a:spcBef>
              <a:spcAft>
                <a:spcPct val="0"/>
              </a:spcAft>
              <a:defRPr sz="3600">
                <a:solidFill>
                  <a:srgbClr val="003366"/>
                </a:solidFill>
                <a:latin typeface="+mj-lt"/>
                <a:ea typeface="+mj-ea"/>
                <a:cs typeface="+mj-cs"/>
              </a:defRPr>
            </a:lvl1pPr>
            <a:lvl2pPr algn="ctr" rtl="0" eaLnBrk="0" fontAlgn="base" hangingPunct="0">
              <a:spcBef>
                <a:spcPct val="0"/>
              </a:spcBef>
              <a:spcAft>
                <a:spcPct val="0"/>
              </a:spcAft>
              <a:defRPr sz="3600">
                <a:solidFill>
                  <a:srgbClr val="003366"/>
                </a:solidFill>
                <a:latin typeface="Arial" charset="0"/>
              </a:defRPr>
            </a:lvl2pPr>
            <a:lvl3pPr algn="ctr" rtl="0" eaLnBrk="0" fontAlgn="base" hangingPunct="0">
              <a:spcBef>
                <a:spcPct val="0"/>
              </a:spcBef>
              <a:spcAft>
                <a:spcPct val="0"/>
              </a:spcAft>
              <a:defRPr sz="3600">
                <a:solidFill>
                  <a:srgbClr val="003366"/>
                </a:solidFill>
                <a:latin typeface="Arial" charset="0"/>
              </a:defRPr>
            </a:lvl3pPr>
            <a:lvl4pPr algn="ctr" rtl="0" eaLnBrk="0" fontAlgn="base" hangingPunct="0">
              <a:spcBef>
                <a:spcPct val="0"/>
              </a:spcBef>
              <a:spcAft>
                <a:spcPct val="0"/>
              </a:spcAft>
              <a:defRPr sz="3600">
                <a:solidFill>
                  <a:srgbClr val="003366"/>
                </a:solidFill>
                <a:latin typeface="Arial" charset="0"/>
              </a:defRPr>
            </a:lvl4pPr>
            <a:lvl5pPr algn="ctr" rtl="0" eaLnBrk="0" fontAlgn="base" hangingPunct="0">
              <a:spcBef>
                <a:spcPct val="0"/>
              </a:spcBef>
              <a:spcAft>
                <a:spcPct val="0"/>
              </a:spcAft>
              <a:defRPr sz="3600">
                <a:solidFill>
                  <a:srgbClr val="003366"/>
                </a:solidFill>
                <a:latin typeface="Arial" charset="0"/>
              </a:defRPr>
            </a:lvl5pPr>
            <a:lvl6pPr marL="457200" algn="ctr" rtl="0" fontAlgn="base">
              <a:spcBef>
                <a:spcPct val="0"/>
              </a:spcBef>
              <a:spcAft>
                <a:spcPct val="0"/>
              </a:spcAft>
              <a:defRPr sz="3600">
                <a:solidFill>
                  <a:srgbClr val="003366"/>
                </a:solidFill>
                <a:latin typeface="Arial" charset="0"/>
              </a:defRPr>
            </a:lvl6pPr>
            <a:lvl7pPr marL="914400" algn="ctr" rtl="0" fontAlgn="base">
              <a:spcBef>
                <a:spcPct val="0"/>
              </a:spcBef>
              <a:spcAft>
                <a:spcPct val="0"/>
              </a:spcAft>
              <a:defRPr sz="3600">
                <a:solidFill>
                  <a:srgbClr val="003366"/>
                </a:solidFill>
                <a:latin typeface="Arial" charset="0"/>
              </a:defRPr>
            </a:lvl7pPr>
            <a:lvl8pPr marL="1371600" algn="ctr" rtl="0" fontAlgn="base">
              <a:spcBef>
                <a:spcPct val="0"/>
              </a:spcBef>
              <a:spcAft>
                <a:spcPct val="0"/>
              </a:spcAft>
              <a:defRPr sz="3600">
                <a:solidFill>
                  <a:srgbClr val="003366"/>
                </a:solidFill>
                <a:latin typeface="Arial" charset="0"/>
              </a:defRPr>
            </a:lvl8pPr>
            <a:lvl9pPr marL="1828800" algn="ctr" rtl="0" fontAlgn="base">
              <a:spcBef>
                <a:spcPct val="0"/>
              </a:spcBef>
              <a:spcAft>
                <a:spcPct val="0"/>
              </a:spcAft>
              <a:defRPr sz="3600">
                <a:solidFill>
                  <a:srgbClr val="003366"/>
                </a:solidFill>
                <a:latin typeface="Arial" charset="0"/>
              </a:defRPr>
            </a:lvl9pPr>
          </a:lstStyle>
          <a:p>
            <a:pPr>
              <a:defRPr/>
            </a:pPr>
            <a:r>
              <a:rPr lang="en-US" altLang="en-US" sz="3200" b="1" kern="0" dirty="0">
                <a:solidFill>
                  <a:schemeClr val="tx1"/>
                </a:solidFill>
                <a:latin typeface="Arial" panose="020B0604020202020204" pitchFamily="34" charset="0"/>
                <a:cs typeface="Arial" panose="020B0604020202020204" pitchFamily="34" charset="0"/>
              </a:rPr>
              <a:t>Auburn University CVM Campus</a:t>
            </a:r>
          </a:p>
        </p:txBody>
      </p:sp>
    </p:spTree>
    <p:extLst>
      <p:ext uri="{BB962C8B-B14F-4D97-AF65-F5344CB8AC3E}">
        <p14:creationId xmlns:p14="http://schemas.microsoft.com/office/powerpoint/2010/main" val="290985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17" grpId="0"/>
      <p:bldP spid="18" grpId="0" animBg="1"/>
      <p:bldP spid="19" grpId="0"/>
      <p:bldP spid="20" grpId="0" animBg="1"/>
      <p:bldP spid="21" grpId="0"/>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l="1587" t="27972" b="12759"/>
          <a:stretch>
            <a:fillRect/>
          </a:stretch>
        </p:blipFill>
        <p:spPr bwMode="auto">
          <a:xfrm>
            <a:off x="1" y="1090688"/>
            <a:ext cx="9144000" cy="3304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Freeform 11"/>
          <p:cNvSpPr/>
          <p:nvPr/>
        </p:nvSpPr>
        <p:spPr>
          <a:xfrm>
            <a:off x="5849861" y="1038226"/>
            <a:ext cx="3294140" cy="355145"/>
          </a:xfrm>
          <a:custGeom>
            <a:avLst/>
            <a:gdLst>
              <a:gd name="connsiteX0" fmla="*/ 9529 w 3162304"/>
              <a:gd name="connsiteY0" fmla="*/ 9525 h 476250"/>
              <a:gd name="connsiteX1" fmla="*/ 9529 w 3162304"/>
              <a:gd name="connsiteY1" fmla="*/ 9525 h 476250"/>
              <a:gd name="connsiteX2" fmla="*/ 9529 w 3162304"/>
              <a:gd name="connsiteY2" fmla="*/ 304800 h 476250"/>
              <a:gd name="connsiteX3" fmla="*/ 57154 w 3162304"/>
              <a:gd name="connsiteY3" fmla="*/ 352425 h 476250"/>
              <a:gd name="connsiteX4" fmla="*/ 85729 w 3162304"/>
              <a:gd name="connsiteY4" fmla="*/ 381000 h 476250"/>
              <a:gd name="connsiteX5" fmla="*/ 152404 w 3162304"/>
              <a:gd name="connsiteY5" fmla="*/ 409575 h 476250"/>
              <a:gd name="connsiteX6" fmla="*/ 400054 w 3162304"/>
              <a:gd name="connsiteY6" fmla="*/ 400050 h 476250"/>
              <a:gd name="connsiteX7" fmla="*/ 485779 w 3162304"/>
              <a:gd name="connsiteY7" fmla="*/ 371475 h 476250"/>
              <a:gd name="connsiteX8" fmla="*/ 533404 w 3162304"/>
              <a:gd name="connsiteY8" fmla="*/ 361950 h 476250"/>
              <a:gd name="connsiteX9" fmla="*/ 628654 w 3162304"/>
              <a:gd name="connsiteY9" fmla="*/ 333375 h 476250"/>
              <a:gd name="connsiteX10" fmla="*/ 828679 w 3162304"/>
              <a:gd name="connsiteY10" fmla="*/ 342900 h 476250"/>
              <a:gd name="connsiteX11" fmla="*/ 914404 w 3162304"/>
              <a:gd name="connsiteY11" fmla="*/ 381000 h 476250"/>
              <a:gd name="connsiteX12" fmla="*/ 962029 w 3162304"/>
              <a:gd name="connsiteY12" fmla="*/ 390525 h 476250"/>
              <a:gd name="connsiteX13" fmla="*/ 990604 w 3162304"/>
              <a:gd name="connsiteY13" fmla="*/ 400050 h 476250"/>
              <a:gd name="connsiteX14" fmla="*/ 1028704 w 3162304"/>
              <a:gd name="connsiteY14" fmla="*/ 409575 h 476250"/>
              <a:gd name="connsiteX15" fmla="*/ 1066804 w 3162304"/>
              <a:gd name="connsiteY15" fmla="*/ 428625 h 476250"/>
              <a:gd name="connsiteX16" fmla="*/ 1200154 w 3162304"/>
              <a:gd name="connsiteY16" fmla="*/ 457200 h 476250"/>
              <a:gd name="connsiteX17" fmla="*/ 2390779 w 3162304"/>
              <a:gd name="connsiteY17" fmla="*/ 447675 h 476250"/>
              <a:gd name="connsiteX18" fmla="*/ 2447929 w 3162304"/>
              <a:gd name="connsiteY18" fmla="*/ 457200 h 476250"/>
              <a:gd name="connsiteX19" fmla="*/ 2495554 w 3162304"/>
              <a:gd name="connsiteY19" fmla="*/ 466725 h 476250"/>
              <a:gd name="connsiteX20" fmla="*/ 2628904 w 3162304"/>
              <a:gd name="connsiteY20" fmla="*/ 476250 h 476250"/>
              <a:gd name="connsiteX21" fmla="*/ 2857504 w 3162304"/>
              <a:gd name="connsiteY21" fmla="*/ 466725 h 476250"/>
              <a:gd name="connsiteX22" fmla="*/ 2914654 w 3162304"/>
              <a:gd name="connsiteY22" fmla="*/ 438150 h 476250"/>
              <a:gd name="connsiteX23" fmla="*/ 2943229 w 3162304"/>
              <a:gd name="connsiteY23" fmla="*/ 428625 h 476250"/>
              <a:gd name="connsiteX24" fmla="*/ 3124204 w 3162304"/>
              <a:gd name="connsiteY24" fmla="*/ 438150 h 476250"/>
              <a:gd name="connsiteX25" fmla="*/ 3152779 w 3162304"/>
              <a:gd name="connsiteY25" fmla="*/ 457200 h 476250"/>
              <a:gd name="connsiteX26" fmla="*/ 3162304 w 3162304"/>
              <a:gd name="connsiteY26" fmla="*/ 457200 h 476250"/>
              <a:gd name="connsiteX27" fmla="*/ 3162304 w 3162304"/>
              <a:gd name="connsiteY27" fmla="*/ 0 h 476250"/>
              <a:gd name="connsiteX28" fmla="*/ 9529 w 3162304"/>
              <a:gd name="connsiteY28" fmla="*/ 952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62304" h="476250">
                <a:moveTo>
                  <a:pt x="9529" y="9525"/>
                </a:moveTo>
                <a:lnTo>
                  <a:pt x="9529" y="9525"/>
                </a:lnTo>
                <a:cubicBezTo>
                  <a:pt x="4696" y="101351"/>
                  <a:pt x="-9254" y="210885"/>
                  <a:pt x="9529" y="304800"/>
                </a:cubicBezTo>
                <a:cubicBezTo>
                  <a:pt x="15117" y="332740"/>
                  <a:pt x="38866" y="337185"/>
                  <a:pt x="57154" y="352425"/>
                </a:cubicBezTo>
                <a:cubicBezTo>
                  <a:pt x="67502" y="361049"/>
                  <a:pt x="74768" y="373170"/>
                  <a:pt x="85729" y="381000"/>
                </a:cubicBezTo>
                <a:cubicBezTo>
                  <a:pt x="106327" y="395713"/>
                  <a:pt x="129085" y="401802"/>
                  <a:pt x="152404" y="409575"/>
                </a:cubicBezTo>
                <a:cubicBezTo>
                  <a:pt x="234954" y="406400"/>
                  <a:pt x="317614" y="405369"/>
                  <a:pt x="400054" y="400050"/>
                </a:cubicBezTo>
                <a:cubicBezTo>
                  <a:pt x="467751" y="395682"/>
                  <a:pt x="427806" y="390799"/>
                  <a:pt x="485779" y="371475"/>
                </a:cubicBezTo>
                <a:cubicBezTo>
                  <a:pt x="501138" y="366355"/>
                  <a:pt x="517897" y="366602"/>
                  <a:pt x="533404" y="361950"/>
                </a:cubicBezTo>
                <a:cubicBezTo>
                  <a:pt x="658717" y="324356"/>
                  <a:pt x="504936" y="358119"/>
                  <a:pt x="628654" y="333375"/>
                </a:cubicBezTo>
                <a:cubicBezTo>
                  <a:pt x="695329" y="336550"/>
                  <a:pt x="762337" y="335529"/>
                  <a:pt x="828679" y="342900"/>
                </a:cubicBezTo>
                <a:cubicBezTo>
                  <a:pt x="927210" y="353848"/>
                  <a:pt x="851721" y="357494"/>
                  <a:pt x="914404" y="381000"/>
                </a:cubicBezTo>
                <a:cubicBezTo>
                  <a:pt x="929563" y="386684"/>
                  <a:pt x="946323" y="386598"/>
                  <a:pt x="962029" y="390525"/>
                </a:cubicBezTo>
                <a:cubicBezTo>
                  <a:pt x="971769" y="392960"/>
                  <a:pt x="980950" y="397292"/>
                  <a:pt x="990604" y="400050"/>
                </a:cubicBezTo>
                <a:cubicBezTo>
                  <a:pt x="1003191" y="403646"/>
                  <a:pt x="1016447" y="404978"/>
                  <a:pt x="1028704" y="409575"/>
                </a:cubicBezTo>
                <a:cubicBezTo>
                  <a:pt x="1041999" y="414561"/>
                  <a:pt x="1053334" y="424135"/>
                  <a:pt x="1066804" y="428625"/>
                </a:cubicBezTo>
                <a:cubicBezTo>
                  <a:pt x="1114272" y="444448"/>
                  <a:pt x="1152193" y="449207"/>
                  <a:pt x="1200154" y="457200"/>
                </a:cubicBezTo>
                <a:cubicBezTo>
                  <a:pt x="2124078" y="434937"/>
                  <a:pt x="1727202" y="431876"/>
                  <a:pt x="2390779" y="447675"/>
                </a:cubicBezTo>
                <a:lnTo>
                  <a:pt x="2447929" y="457200"/>
                </a:lnTo>
                <a:cubicBezTo>
                  <a:pt x="2463857" y="460096"/>
                  <a:pt x="2479454" y="465030"/>
                  <a:pt x="2495554" y="466725"/>
                </a:cubicBezTo>
                <a:cubicBezTo>
                  <a:pt x="2539872" y="471390"/>
                  <a:pt x="2584454" y="473075"/>
                  <a:pt x="2628904" y="476250"/>
                </a:cubicBezTo>
                <a:cubicBezTo>
                  <a:pt x="2705104" y="473075"/>
                  <a:pt x="2781446" y="472359"/>
                  <a:pt x="2857504" y="466725"/>
                </a:cubicBezTo>
                <a:cubicBezTo>
                  <a:pt x="2885609" y="464643"/>
                  <a:pt x="2890643" y="450155"/>
                  <a:pt x="2914654" y="438150"/>
                </a:cubicBezTo>
                <a:cubicBezTo>
                  <a:pt x="2923634" y="433660"/>
                  <a:pt x="2933704" y="431800"/>
                  <a:pt x="2943229" y="428625"/>
                </a:cubicBezTo>
                <a:cubicBezTo>
                  <a:pt x="3003554" y="431800"/>
                  <a:pt x="3064349" y="429988"/>
                  <a:pt x="3124204" y="438150"/>
                </a:cubicBezTo>
                <a:cubicBezTo>
                  <a:pt x="3135547" y="439697"/>
                  <a:pt x="3142540" y="452080"/>
                  <a:pt x="3152779" y="457200"/>
                </a:cubicBezTo>
                <a:cubicBezTo>
                  <a:pt x="3155619" y="458620"/>
                  <a:pt x="3159129" y="457200"/>
                  <a:pt x="3162304" y="457200"/>
                </a:cubicBezTo>
                <a:lnTo>
                  <a:pt x="3162304" y="0"/>
                </a:lnTo>
                <a:lnTo>
                  <a:pt x="9529" y="9525"/>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 name="Right Arrow 12"/>
          <p:cNvSpPr>
            <a:spLocks noChangeArrowheads="1"/>
          </p:cNvSpPr>
          <p:nvPr/>
        </p:nvSpPr>
        <p:spPr bwMode="auto">
          <a:xfrm rot="15912857">
            <a:off x="6605002" y="4997489"/>
            <a:ext cx="1783856" cy="308844"/>
          </a:xfrm>
          <a:prstGeom prst="rightArrow">
            <a:avLst>
              <a:gd name="adj1" fmla="val 25046"/>
              <a:gd name="adj2" fmla="val 45832"/>
            </a:avLst>
          </a:prstGeom>
          <a:gradFill rotWithShape="1">
            <a:gsLst>
              <a:gs pos="0">
                <a:srgbClr val="FF9900"/>
              </a:gs>
              <a:gs pos="100000">
                <a:srgbClr val="FF0000"/>
              </a:gs>
            </a:gsLst>
            <a:lin ang="5400000"/>
          </a:gradFill>
          <a:ln w="9525">
            <a:solidFill>
              <a:srgbClr val="595959"/>
            </a:solidFill>
            <a:miter lim="800000"/>
            <a:headEnd/>
            <a:tailEnd/>
          </a:ln>
          <a:effectLst>
            <a:outerShdw dist="23000" dir="5400000" rotWithShape="0">
              <a:srgbClr val="808080">
                <a:alpha val="34999"/>
              </a:srgbClr>
            </a:outerShdw>
          </a:effectLst>
        </p:spPr>
        <p:txBody>
          <a:bodyPr anchor="ctr"/>
          <a:lstStyle/>
          <a:p>
            <a:pPr algn="ctr">
              <a:defRPr/>
            </a:pPr>
            <a:endParaRPr lang="en-US" sz="1867">
              <a:solidFill>
                <a:schemeClr val="lt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226627" y="6109205"/>
            <a:ext cx="2997200" cy="748795"/>
          </a:xfrm>
          <a:prstGeom prst="rect">
            <a:avLst/>
          </a:prstGeom>
          <a:noFill/>
        </p:spPr>
        <p:txBody>
          <a:bodyPr wrap="square" rtlCol="0">
            <a:spAutoFit/>
          </a:bodyPr>
          <a:lstStyle/>
          <a:p>
            <a:pPr algn="ctr"/>
            <a:r>
              <a:rPr lang="en-US" sz="2133" dirty="0"/>
              <a:t>Animal Health</a:t>
            </a:r>
          </a:p>
          <a:p>
            <a:r>
              <a:rPr lang="en-US" sz="2133" dirty="0"/>
              <a:t>Pastures and Facilities</a:t>
            </a:r>
          </a:p>
        </p:txBody>
      </p:sp>
      <p:sp>
        <p:nvSpPr>
          <p:cNvPr id="15" name="Freeform 14"/>
          <p:cNvSpPr/>
          <p:nvPr/>
        </p:nvSpPr>
        <p:spPr>
          <a:xfrm>
            <a:off x="6545943" y="2597688"/>
            <a:ext cx="2119086" cy="1652521"/>
          </a:xfrm>
          <a:custGeom>
            <a:avLst/>
            <a:gdLst>
              <a:gd name="connsiteX0" fmla="*/ 0 w 2541340"/>
              <a:gd name="connsiteY0" fmla="*/ 654722 h 1652362"/>
              <a:gd name="connsiteX1" fmla="*/ 67376 w 2541340"/>
              <a:gd name="connsiteY1" fmla="*/ 548844 h 1652362"/>
              <a:gd name="connsiteX2" fmla="*/ 96252 w 2541340"/>
              <a:gd name="connsiteY2" fmla="*/ 519969 h 1652362"/>
              <a:gd name="connsiteX3" fmla="*/ 125128 w 2541340"/>
              <a:gd name="connsiteY3" fmla="*/ 462217 h 1652362"/>
              <a:gd name="connsiteX4" fmla="*/ 144379 w 2541340"/>
              <a:gd name="connsiteY4" fmla="*/ 394840 h 1652362"/>
              <a:gd name="connsiteX5" fmla="*/ 154004 w 2541340"/>
              <a:gd name="connsiteY5" fmla="*/ 240836 h 1652362"/>
              <a:gd name="connsiteX6" fmla="*/ 173254 w 2541340"/>
              <a:gd name="connsiteY6" fmla="*/ 154209 h 1652362"/>
              <a:gd name="connsiteX7" fmla="*/ 202130 w 2541340"/>
              <a:gd name="connsiteY7" fmla="*/ 96457 h 1652362"/>
              <a:gd name="connsiteX8" fmla="*/ 231006 w 2541340"/>
              <a:gd name="connsiteY8" fmla="*/ 77206 h 1652362"/>
              <a:gd name="connsiteX9" fmla="*/ 250256 w 2541340"/>
              <a:gd name="connsiteY9" fmla="*/ 48331 h 1652362"/>
              <a:gd name="connsiteX10" fmla="*/ 308008 w 2541340"/>
              <a:gd name="connsiteY10" fmla="*/ 19455 h 1652362"/>
              <a:gd name="connsiteX11" fmla="*/ 606391 w 2541340"/>
              <a:gd name="connsiteY11" fmla="*/ 57956 h 1652362"/>
              <a:gd name="connsiteX12" fmla="*/ 616016 w 2541340"/>
              <a:gd name="connsiteY12" fmla="*/ 86832 h 1652362"/>
              <a:gd name="connsiteX13" fmla="*/ 606391 w 2541340"/>
              <a:gd name="connsiteY13" fmla="*/ 183084 h 1652362"/>
              <a:gd name="connsiteX14" fmla="*/ 587141 w 2541340"/>
              <a:gd name="connsiteY14" fmla="*/ 308213 h 1652362"/>
              <a:gd name="connsiteX15" fmla="*/ 577515 w 2541340"/>
              <a:gd name="connsiteY15" fmla="*/ 337089 h 1652362"/>
              <a:gd name="connsiteX16" fmla="*/ 577515 w 2541340"/>
              <a:gd name="connsiteY16" fmla="*/ 635472 h 1652362"/>
              <a:gd name="connsiteX17" fmla="*/ 596766 w 2541340"/>
              <a:gd name="connsiteY17" fmla="*/ 664347 h 1652362"/>
              <a:gd name="connsiteX18" fmla="*/ 625642 w 2541340"/>
              <a:gd name="connsiteY18" fmla="*/ 673973 h 1652362"/>
              <a:gd name="connsiteX19" fmla="*/ 654518 w 2541340"/>
              <a:gd name="connsiteY19" fmla="*/ 693223 h 1652362"/>
              <a:gd name="connsiteX20" fmla="*/ 731520 w 2541340"/>
              <a:gd name="connsiteY20" fmla="*/ 702849 h 1652362"/>
              <a:gd name="connsiteX21" fmla="*/ 991402 w 2541340"/>
              <a:gd name="connsiteY21" fmla="*/ 722099 h 1652362"/>
              <a:gd name="connsiteX22" fmla="*/ 1106905 w 2541340"/>
              <a:gd name="connsiteY22" fmla="*/ 731724 h 1652362"/>
              <a:gd name="connsiteX23" fmla="*/ 1578543 w 2541340"/>
              <a:gd name="connsiteY23" fmla="*/ 760600 h 1652362"/>
              <a:gd name="connsiteX24" fmla="*/ 1761423 w 2541340"/>
              <a:gd name="connsiteY24" fmla="*/ 789476 h 1652362"/>
              <a:gd name="connsiteX25" fmla="*/ 1838425 w 2541340"/>
              <a:gd name="connsiteY25" fmla="*/ 808726 h 1652362"/>
              <a:gd name="connsiteX26" fmla="*/ 1896176 w 2541340"/>
              <a:gd name="connsiteY26" fmla="*/ 827977 h 1652362"/>
              <a:gd name="connsiteX27" fmla="*/ 1925052 w 2541340"/>
              <a:gd name="connsiteY27" fmla="*/ 847227 h 1652362"/>
              <a:gd name="connsiteX28" fmla="*/ 1953928 w 2541340"/>
              <a:gd name="connsiteY28" fmla="*/ 856853 h 1652362"/>
              <a:gd name="connsiteX29" fmla="*/ 2011680 w 2541340"/>
              <a:gd name="connsiteY29" fmla="*/ 895354 h 1652362"/>
              <a:gd name="connsiteX30" fmla="*/ 2050181 w 2541340"/>
              <a:gd name="connsiteY30" fmla="*/ 914604 h 1652362"/>
              <a:gd name="connsiteX31" fmla="*/ 2117558 w 2541340"/>
              <a:gd name="connsiteY31" fmla="*/ 953105 h 1652362"/>
              <a:gd name="connsiteX32" fmla="*/ 2146433 w 2541340"/>
              <a:gd name="connsiteY32" fmla="*/ 962731 h 1652362"/>
              <a:gd name="connsiteX33" fmla="*/ 2223435 w 2541340"/>
              <a:gd name="connsiteY33" fmla="*/ 1010857 h 1652362"/>
              <a:gd name="connsiteX34" fmla="*/ 2290812 w 2541340"/>
              <a:gd name="connsiteY34" fmla="*/ 1049358 h 1652362"/>
              <a:gd name="connsiteX35" fmla="*/ 2348564 w 2541340"/>
              <a:gd name="connsiteY35" fmla="*/ 1068609 h 1652362"/>
              <a:gd name="connsiteX36" fmla="*/ 2406315 w 2541340"/>
              <a:gd name="connsiteY36" fmla="*/ 1087859 h 1652362"/>
              <a:gd name="connsiteX37" fmla="*/ 2435191 w 2541340"/>
              <a:gd name="connsiteY37" fmla="*/ 1097484 h 1652362"/>
              <a:gd name="connsiteX38" fmla="*/ 2512193 w 2541340"/>
              <a:gd name="connsiteY38" fmla="*/ 1164861 h 1652362"/>
              <a:gd name="connsiteX39" fmla="*/ 2531444 w 2541340"/>
              <a:gd name="connsiteY39" fmla="*/ 1222613 h 1652362"/>
              <a:gd name="connsiteX40" fmla="*/ 2531444 w 2541340"/>
              <a:gd name="connsiteY40" fmla="*/ 1463244 h 1652362"/>
              <a:gd name="connsiteX41" fmla="*/ 2512193 w 2541340"/>
              <a:gd name="connsiteY41" fmla="*/ 1492120 h 1652362"/>
              <a:gd name="connsiteX42" fmla="*/ 2415941 w 2541340"/>
              <a:gd name="connsiteY42" fmla="*/ 1501745 h 1652362"/>
              <a:gd name="connsiteX43" fmla="*/ 2348564 w 2541340"/>
              <a:gd name="connsiteY43" fmla="*/ 1511371 h 1652362"/>
              <a:gd name="connsiteX44" fmla="*/ 2233061 w 2541340"/>
              <a:gd name="connsiteY44" fmla="*/ 1530621 h 1652362"/>
              <a:gd name="connsiteX45" fmla="*/ 2098307 w 2541340"/>
              <a:gd name="connsiteY45" fmla="*/ 1540246 h 1652362"/>
              <a:gd name="connsiteX46" fmla="*/ 2011680 w 2541340"/>
              <a:gd name="connsiteY46" fmla="*/ 1559497 h 1652362"/>
              <a:gd name="connsiteX47" fmla="*/ 1925052 w 2541340"/>
              <a:gd name="connsiteY47" fmla="*/ 1569122 h 1652362"/>
              <a:gd name="connsiteX48" fmla="*/ 1848050 w 2541340"/>
              <a:gd name="connsiteY48" fmla="*/ 1578747 h 1652362"/>
              <a:gd name="connsiteX49" fmla="*/ 1694046 w 2541340"/>
              <a:gd name="connsiteY49" fmla="*/ 1588373 h 1652362"/>
              <a:gd name="connsiteX50" fmla="*/ 1607419 w 2541340"/>
              <a:gd name="connsiteY50" fmla="*/ 1597998 h 1652362"/>
              <a:gd name="connsiteX51" fmla="*/ 1434164 w 2541340"/>
              <a:gd name="connsiteY51" fmla="*/ 1607623 h 1652362"/>
              <a:gd name="connsiteX52" fmla="*/ 1337911 w 2541340"/>
              <a:gd name="connsiteY52" fmla="*/ 1617249 h 1652362"/>
              <a:gd name="connsiteX53" fmla="*/ 856648 w 2541340"/>
              <a:gd name="connsiteY53" fmla="*/ 1626874 h 1652362"/>
              <a:gd name="connsiteX54" fmla="*/ 67376 w 2541340"/>
              <a:gd name="connsiteY54" fmla="*/ 1617249 h 1652362"/>
              <a:gd name="connsiteX55" fmla="*/ 77002 w 2541340"/>
              <a:gd name="connsiteY55" fmla="*/ 1395867 h 1652362"/>
              <a:gd name="connsiteX56" fmla="*/ 86627 w 2541340"/>
              <a:gd name="connsiteY56" fmla="*/ 972356 h 1652362"/>
              <a:gd name="connsiteX57" fmla="*/ 57751 w 2541340"/>
              <a:gd name="connsiteY57" fmla="*/ 673973 h 1652362"/>
              <a:gd name="connsiteX58" fmla="*/ 28875 w 2541340"/>
              <a:gd name="connsiteY58" fmla="*/ 654722 h 1652362"/>
              <a:gd name="connsiteX59" fmla="*/ 0 w 2541340"/>
              <a:gd name="connsiteY59" fmla="*/ 654722 h 165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541340" h="1652362">
                <a:moveTo>
                  <a:pt x="0" y="654722"/>
                </a:moveTo>
                <a:cubicBezTo>
                  <a:pt x="11137" y="636161"/>
                  <a:pt x="55156" y="561063"/>
                  <a:pt x="67376" y="548844"/>
                </a:cubicBezTo>
                <a:lnTo>
                  <a:pt x="96252" y="519969"/>
                </a:lnTo>
                <a:cubicBezTo>
                  <a:pt x="120450" y="447381"/>
                  <a:pt x="87807" y="536861"/>
                  <a:pt x="125128" y="462217"/>
                </a:cubicBezTo>
                <a:cubicBezTo>
                  <a:pt x="132031" y="448411"/>
                  <a:pt x="141296" y="407171"/>
                  <a:pt x="144379" y="394840"/>
                </a:cubicBezTo>
                <a:cubicBezTo>
                  <a:pt x="147587" y="343505"/>
                  <a:pt x="149128" y="292039"/>
                  <a:pt x="154004" y="240836"/>
                </a:cubicBezTo>
                <a:cubicBezTo>
                  <a:pt x="155422" y="225952"/>
                  <a:pt x="168396" y="171213"/>
                  <a:pt x="173254" y="154209"/>
                </a:cubicBezTo>
                <a:cubicBezTo>
                  <a:pt x="179516" y="132291"/>
                  <a:pt x="185258" y="113329"/>
                  <a:pt x="202130" y="96457"/>
                </a:cubicBezTo>
                <a:cubicBezTo>
                  <a:pt x="210310" y="88277"/>
                  <a:pt x="221381" y="83623"/>
                  <a:pt x="231006" y="77206"/>
                </a:cubicBezTo>
                <a:cubicBezTo>
                  <a:pt x="237423" y="67581"/>
                  <a:pt x="242076" y="56511"/>
                  <a:pt x="250256" y="48331"/>
                </a:cubicBezTo>
                <a:cubicBezTo>
                  <a:pt x="268916" y="29671"/>
                  <a:pt x="284521" y="27284"/>
                  <a:pt x="308008" y="19455"/>
                </a:cubicBezTo>
                <a:cubicBezTo>
                  <a:pt x="453568" y="24474"/>
                  <a:pt x="553534" y="-47763"/>
                  <a:pt x="606391" y="57956"/>
                </a:cubicBezTo>
                <a:cubicBezTo>
                  <a:pt x="610928" y="67031"/>
                  <a:pt x="612808" y="77207"/>
                  <a:pt x="616016" y="86832"/>
                </a:cubicBezTo>
                <a:cubicBezTo>
                  <a:pt x="612808" y="118916"/>
                  <a:pt x="609952" y="151037"/>
                  <a:pt x="606391" y="183084"/>
                </a:cubicBezTo>
                <a:cubicBezTo>
                  <a:pt x="601716" y="225157"/>
                  <a:pt x="597424" y="267080"/>
                  <a:pt x="587141" y="308213"/>
                </a:cubicBezTo>
                <a:cubicBezTo>
                  <a:pt x="584680" y="318056"/>
                  <a:pt x="580724" y="327464"/>
                  <a:pt x="577515" y="337089"/>
                </a:cubicBezTo>
                <a:cubicBezTo>
                  <a:pt x="569054" y="455550"/>
                  <a:pt x="559111" y="512778"/>
                  <a:pt x="577515" y="635472"/>
                </a:cubicBezTo>
                <a:cubicBezTo>
                  <a:pt x="579231" y="646912"/>
                  <a:pt x="587733" y="657121"/>
                  <a:pt x="596766" y="664347"/>
                </a:cubicBezTo>
                <a:cubicBezTo>
                  <a:pt x="604689" y="670685"/>
                  <a:pt x="616567" y="669436"/>
                  <a:pt x="625642" y="673973"/>
                </a:cubicBezTo>
                <a:cubicBezTo>
                  <a:pt x="635989" y="679146"/>
                  <a:pt x="643358" y="690179"/>
                  <a:pt x="654518" y="693223"/>
                </a:cubicBezTo>
                <a:cubicBezTo>
                  <a:pt x="679474" y="700029"/>
                  <a:pt x="705747" y="700640"/>
                  <a:pt x="731520" y="702849"/>
                </a:cubicBezTo>
                <a:cubicBezTo>
                  <a:pt x="818067" y="710267"/>
                  <a:pt x="904793" y="715437"/>
                  <a:pt x="991402" y="722099"/>
                </a:cubicBezTo>
                <a:cubicBezTo>
                  <a:pt x="1029923" y="725062"/>
                  <a:pt x="1068333" y="729520"/>
                  <a:pt x="1106905" y="731724"/>
                </a:cubicBezTo>
                <a:cubicBezTo>
                  <a:pt x="1488748" y="753544"/>
                  <a:pt x="1331597" y="742962"/>
                  <a:pt x="1578543" y="760600"/>
                </a:cubicBezTo>
                <a:cubicBezTo>
                  <a:pt x="1716424" y="783581"/>
                  <a:pt x="1655406" y="774331"/>
                  <a:pt x="1761423" y="789476"/>
                </a:cubicBezTo>
                <a:cubicBezTo>
                  <a:pt x="1849056" y="818686"/>
                  <a:pt x="1710634" y="773873"/>
                  <a:pt x="1838425" y="808726"/>
                </a:cubicBezTo>
                <a:cubicBezTo>
                  <a:pt x="1858002" y="814065"/>
                  <a:pt x="1879292" y="816721"/>
                  <a:pt x="1896176" y="827977"/>
                </a:cubicBezTo>
                <a:cubicBezTo>
                  <a:pt x="1905801" y="834394"/>
                  <a:pt x="1914705" y="842054"/>
                  <a:pt x="1925052" y="847227"/>
                </a:cubicBezTo>
                <a:cubicBezTo>
                  <a:pt x="1934127" y="851764"/>
                  <a:pt x="1945059" y="851926"/>
                  <a:pt x="1953928" y="856853"/>
                </a:cubicBezTo>
                <a:cubicBezTo>
                  <a:pt x="1974153" y="868089"/>
                  <a:pt x="1990986" y="885007"/>
                  <a:pt x="2011680" y="895354"/>
                </a:cubicBezTo>
                <a:cubicBezTo>
                  <a:pt x="2024514" y="901771"/>
                  <a:pt x="2037723" y="907485"/>
                  <a:pt x="2050181" y="914604"/>
                </a:cubicBezTo>
                <a:cubicBezTo>
                  <a:pt x="2098528" y="942231"/>
                  <a:pt x="2059365" y="928165"/>
                  <a:pt x="2117558" y="953105"/>
                </a:cubicBezTo>
                <a:cubicBezTo>
                  <a:pt x="2126883" y="957102"/>
                  <a:pt x="2136808" y="959522"/>
                  <a:pt x="2146433" y="962731"/>
                </a:cubicBezTo>
                <a:cubicBezTo>
                  <a:pt x="2220045" y="1017938"/>
                  <a:pt x="2149448" y="968579"/>
                  <a:pt x="2223435" y="1010857"/>
                </a:cubicBezTo>
                <a:cubicBezTo>
                  <a:pt x="2263946" y="1034006"/>
                  <a:pt x="2242341" y="1029969"/>
                  <a:pt x="2290812" y="1049358"/>
                </a:cubicBezTo>
                <a:cubicBezTo>
                  <a:pt x="2309653" y="1056894"/>
                  <a:pt x="2329313" y="1062192"/>
                  <a:pt x="2348564" y="1068609"/>
                </a:cubicBezTo>
                <a:lnTo>
                  <a:pt x="2406315" y="1087859"/>
                </a:lnTo>
                <a:lnTo>
                  <a:pt x="2435191" y="1097484"/>
                </a:lnTo>
                <a:cubicBezTo>
                  <a:pt x="2472175" y="1122140"/>
                  <a:pt x="2495306" y="1126865"/>
                  <a:pt x="2512193" y="1164861"/>
                </a:cubicBezTo>
                <a:cubicBezTo>
                  <a:pt x="2520434" y="1183404"/>
                  <a:pt x="2531444" y="1222613"/>
                  <a:pt x="2531444" y="1222613"/>
                </a:cubicBezTo>
                <a:cubicBezTo>
                  <a:pt x="2538516" y="1314553"/>
                  <a:pt x="2549637" y="1372279"/>
                  <a:pt x="2531444" y="1463244"/>
                </a:cubicBezTo>
                <a:cubicBezTo>
                  <a:pt x="2529175" y="1474588"/>
                  <a:pt x="2523168" y="1488462"/>
                  <a:pt x="2512193" y="1492120"/>
                </a:cubicBezTo>
                <a:cubicBezTo>
                  <a:pt x="2481604" y="1502316"/>
                  <a:pt x="2447964" y="1497977"/>
                  <a:pt x="2415941" y="1501745"/>
                </a:cubicBezTo>
                <a:cubicBezTo>
                  <a:pt x="2393409" y="1504396"/>
                  <a:pt x="2371023" y="1508162"/>
                  <a:pt x="2348564" y="1511371"/>
                </a:cubicBezTo>
                <a:cubicBezTo>
                  <a:pt x="2295437" y="1529079"/>
                  <a:pt x="2320290" y="1523036"/>
                  <a:pt x="2233061" y="1530621"/>
                </a:cubicBezTo>
                <a:cubicBezTo>
                  <a:pt x="2188198" y="1534522"/>
                  <a:pt x="2143225" y="1537038"/>
                  <a:pt x="2098307" y="1540246"/>
                </a:cubicBezTo>
                <a:cubicBezTo>
                  <a:pt x="2070278" y="1547254"/>
                  <a:pt x="2040199" y="1555423"/>
                  <a:pt x="2011680" y="1559497"/>
                </a:cubicBezTo>
                <a:cubicBezTo>
                  <a:pt x="1982918" y="1563606"/>
                  <a:pt x="1953907" y="1565727"/>
                  <a:pt x="1925052" y="1569122"/>
                </a:cubicBezTo>
                <a:cubicBezTo>
                  <a:pt x="1899362" y="1572144"/>
                  <a:pt x="1873828" y="1576599"/>
                  <a:pt x="1848050" y="1578747"/>
                </a:cubicBezTo>
                <a:cubicBezTo>
                  <a:pt x="1796793" y="1583019"/>
                  <a:pt x="1745317" y="1584271"/>
                  <a:pt x="1694046" y="1588373"/>
                </a:cubicBezTo>
                <a:cubicBezTo>
                  <a:pt x="1665085" y="1590690"/>
                  <a:pt x="1636393" y="1595852"/>
                  <a:pt x="1607419" y="1597998"/>
                </a:cubicBezTo>
                <a:cubicBezTo>
                  <a:pt x="1549736" y="1602271"/>
                  <a:pt x="1491858" y="1603502"/>
                  <a:pt x="1434164" y="1607623"/>
                </a:cubicBezTo>
                <a:cubicBezTo>
                  <a:pt x="1402002" y="1609920"/>
                  <a:pt x="1370137" y="1616175"/>
                  <a:pt x="1337911" y="1617249"/>
                </a:cubicBezTo>
                <a:cubicBezTo>
                  <a:pt x="1177547" y="1622595"/>
                  <a:pt x="1017069" y="1623666"/>
                  <a:pt x="856648" y="1626874"/>
                </a:cubicBezTo>
                <a:cubicBezTo>
                  <a:pt x="593557" y="1623666"/>
                  <a:pt x="319646" y="1691996"/>
                  <a:pt x="67376" y="1617249"/>
                </a:cubicBezTo>
                <a:cubicBezTo>
                  <a:pt x="-3444" y="1596265"/>
                  <a:pt x="74798" y="1469698"/>
                  <a:pt x="77002" y="1395867"/>
                </a:cubicBezTo>
                <a:cubicBezTo>
                  <a:pt x="81215" y="1254723"/>
                  <a:pt x="83419" y="1113526"/>
                  <a:pt x="86627" y="972356"/>
                </a:cubicBezTo>
                <a:cubicBezTo>
                  <a:pt x="86534" y="969754"/>
                  <a:pt x="125586" y="741808"/>
                  <a:pt x="57751" y="673973"/>
                </a:cubicBezTo>
                <a:cubicBezTo>
                  <a:pt x="49571" y="665793"/>
                  <a:pt x="38130" y="661663"/>
                  <a:pt x="28875" y="654722"/>
                </a:cubicBezTo>
                <a:cubicBezTo>
                  <a:pt x="25245" y="652000"/>
                  <a:pt x="22458" y="648305"/>
                  <a:pt x="0" y="654722"/>
                </a:cubicBezTo>
                <a:close/>
              </a:path>
            </a:pathLst>
          </a:custGeom>
          <a:noFill/>
          <a:ln w="63500">
            <a:solidFill>
              <a:srgbClr val="FD7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itle 1"/>
          <p:cNvSpPr txBox="1">
            <a:spLocks/>
          </p:cNvSpPr>
          <p:nvPr/>
        </p:nvSpPr>
        <p:spPr>
          <a:xfrm>
            <a:off x="0" y="-1608"/>
            <a:ext cx="9144002" cy="1143000"/>
          </a:xfrm>
          <a:prstGeom prst="rect">
            <a:avLst/>
          </a:prstGeom>
        </p:spPr>
        <p:txBody>
          <a:bodyPr anchor="ctr"/>
          <a:lstStyle>
            <a:lvl1pPr algn="ctr" rtl="0" eaLnBrk="0" fontAlgn="base" hangingPunct="0">
              <a:spcBef>
                <a:spcPct val="0"/>
              </a:spcBef>
              <a:spcAft>
                <a:spcPct val="0"/>
              </a:spcAft>
              <a:defRPr sz="3600">
                <a:solidFill>
                  <a:srgbClr val="003366"/>
                </a:solidFill>
                <a:latin typeface="+mj-lt"/>
                <a:ea typeface="+mj-ea"/>
                <a:cs typeface="+mj-cs"/>
              </a:defRPr>
            </a:lvl1pPr>
            <a:lvl2pPr algn="ctr" rtl="0" eaLnBrk="0" fontAlgn="base" hangingPunct="0">
              <a:spcBef>
                <a:spcPct val="0"/>
              </a:spcBef>
              <a:spcAft>
                <a:spcPct val="0"/>
              </a:spcAft>
              <a:defRPr sz="3600">
                <a:solidFill>
                  <a:srgbClr val="003366"/>
                </a:solidFill>
                <a:latin typeface="Arial" charset="0"/>
              </a:defRPr>
            </a:lvl2pPr>
            <a:lvl3pPr algn="ctr" rtl="0" eaLnBrk="0" fontAlgn="base" hangingPunct="0">
              <a:spcBef>
                <a:spcPct val="0"/>
              </a:spcBef>
              <a:spcAft>
                <a:spcPct val="0"/>
              </a:spcAft>
              <a:defRPr sz="3600">
                <a:solidFill>
                  <a:srgbClr val="003366"/>
                </a:solidFill>
                <a:latin typeface="Arial" charset="0"/>
              </a:defRPr>
            </a:lvl3pPr>
            <a:lvl4pPr algn="ctr" rtl="0" eaLnBrk="0" fontAlgn="base" hangingPunct="0">
              <a:spcBef>
                <a:spcPct val="0"/>
              </a:spcBef>
              <a:spcAft>
                <a:spcPct val="0"/>
              </a:spcAft>
              <a:defRPr sz="3600">
                <a:solidFill>
                  <a:srgbClr val="003366"/>
                </a:solidFill>
                <a:latin typeface="Arial" charset="0"/>
              </a:defRPr>
            </a:lvl4pPr>
            <a:lvl5pPr algn="ctr" rtl="0" eaLnBrk="0" fontAlgn="base" hangingPunct="0">
              <a:spcBef>
                <a:spcPct val="0"/>
              </a:spcBef>
              <a:spcAft>
                <a:spcPct val="0"/>
              </a:spcAft>
              <a:defRPr sz="3600">
                <a:solidFill>
                  <a:srgbClr val="003366"/>
                </a:solidFill>
                <a:latin typeface="Arial" charset="0"/>
              </a:defRPr>
            </a:lvl5pPr>
            <a:lvl6pPr marL="457200" algn="ctr" rtl="0" fontAlgn="base">
              <a:spcBef>
                <a:spcPct val="0"/>
              </a:spcBef>
              <a:spcAft>
                <a:spcPct val="0"/>
              </a:spcAft>
              <a:defRPr sz="3600">
                <a:solidFill>
                  <a:srgbClr val="003366"/>
                </a:solidFill>
                <a:latin typeface="Arial" charset="0"/>
              </a:defRPr>
            </a:lvl6pPr>
            <a:lvl7pPr marL="914400" algn="ctr" rtl="0" fontAlgn="base">
              <a:spcBef>
                <a:spcPct val="0"/>
              </a:spcBef>
              <a:spcAft>
                <a:spcPct val="0"/>
              </a:spcAft>
              <a:defRPr sz="3600">
                <a:solidFill>
                  <a:srgbClr val="003366"/>
                </a:solidFill>
                <a:latin typeface="Arial" charset="0"/>
              </a:defRPr>
            </a:lvl7pPr>
            <a:lvl8pPr marL="1371600" algn="ctr" rtl="0" fontAlgn="base">
              <a:spcBef>
                <a:spcPct val="0"/>
              </a:spcBef>
              <a:spcAft>
                <a:spcPct val="0"/>
              </a:spcAft>
              <a:defRPr sz="3600">
                <a:solidFill>
                  <a:srgbClr val="003366"/>
                </a:solidFill>
                <a:latin typeface="Arial" charset="0"/>
              </a:defRPr>
            </a:lvl8pPr>
            <a:lvl9pPr marL="1828800" algn="ctr" rtl="0" fontAlgn="base">
              <a:spcBef>
                <a:spcPct val="0"/>
              </a:spcBef>
              <a:spcAft>
                <a:spcPct val="0"/>
              </a:spcAft>
              <a:defRPr sz="3600">
                <a:solidFill>
                  <a:srgbClr val="003366"/>
                </a:solidFill>
                <a:latin typeface="Arial" charset="0"/>
              </a:defRPr>
            </a:lvl9pPr>
          </a:lstStyle>
          <a:p>
            <a:pPr>
              <a:defRPr/>
            </a:pPr>
            <a:r>
              <a:rPr lang="en-US" altLang="en-US" sz="2800" b="1" kern="0" dirty="0">
                <a:solidFill>
                  <a:schemeClr val="tx1"/>
                </a:solidFill>
                <a:latin typeface="Arial" panose="020B0604020202020204" pitchFamily="34" charset="0"/>
                <a:cs typeface="Arial" panose="020B0604020202020204" pitchFamily="34" charset="0"/>
              </a:rPr>
              <a:t>Auburn University CVM Campus</a:t>
            </a:r>
          </a:p>
        </p:txBody>
      </p:sp>
    </p:spTree>
    <p:extLst>
      <p:ext uri="{BB962C8B-B14F-4D97-AF65-F5344CB8AC3E}">
        <p14:creationId xmlns:p14="http://schemas.microsoft.com/office/powerpoint/2010/main" val="398952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6233"/>
            <a:ext cx="9144000" cy="114300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600" b="1" dirty="0">
                <a:latin typeface="Arial" panose="020B0604020202020204" pitchFamily="34" charset="0"/>
                <a:cs typeface="Arial" panose="020B0604020202020204" pitchFamily="34" charset="0"/>
              </a:rPr>
              <a:t>Isolation of </a:t>
            </a:r>
            <a:r>
              <a:rPr lang="en-US" altLang="en-US" sz="2600" b="1" i="1" dirty="0">
                <a:latin typeface="Arial" panose="020B0604020202020204" pitchFamily="34" charset="0"/>
                <a:cs typeface="Arial" panose="020B0604020202020204" pitchFamily="34" charset="0"/>
              </a:rPr>
              <a:t>Salmonella </a:t>
            </a:r>
            <a:r>
              <a:rPr lang="en-US" altLang="en-US" sz="2600" b="1" dirty="0">
                <a:latin typeface="Arial" panose="020B0604020202020204" pitchFamily="34" charset="0"/>
                <a:cs typeface="Arial" panose="020B0604020202020204" pitchFamily="34" charset="0"/>
              </a:rPr>
              <a:t>spp</a:t>
            </a:r>
            <a:r>
              <a:rPr lang="en-US" altLang="en-US" sz="2600" b="1" i="1" dirty="0">
                <a:latin typeface="Arial" panose="020B0604020202020204" pitchFamily="34" charset="0"/>
                <a:cs typeface="Arial" panose="020B0604020202020204" pitchFamily="34" charset="0"/>
              </a:rPr>
              <a:t> </a:t>
            </a:r>
            <a:r>
              <a:rPr lang="en-US" altLang="en-US" sz="2600" b="1" dirty="0">
                <a:latin typeface="Arial" panose="020B0604020202020204" pitchFamily="34" charset="0"/>
                <a:cs typeface="Arial" panose="020B0604020202020204" pitchFamily="34" charset="0"/>
              </a:rPr>
              <a:t>from Environmental Samples</a:t>
            </a:r>
          </a:p>
        </p:txBody>
      </p:sp>
      <p:sp>
        <p:nvSpPr>
          <p:cNvPr id="89" name="TextBox 88"/>
          <p:cNvSpPr txBox="1"/>
          <p:nvPr/>
        </p:nvSpPr>
        <p:spPr>
          <a:xfrm>
            <a:off x="1804721" y="5991779"/>
            <a:ext cx="5534557" cy="687432"/>
          </a:xfrm>
          <a:prstGeom prst="rect">
            <a:avLst/>
          </a:prstGeom>
          <a:noFill/>
        </p:spPr>
        <p:txBody>
          <a:bodyPr wrap="square" rtlCol="0">
            <a:spAutoFit/>
          </a:bodyPr>
          <a:lstStyle/>
          <a:p>
            <a:pPr algn="ctr" defTabSz="1219170"/>
            <a:r>
              <a:rPr lang="en-US" altLang="en-US" sz="1467" dirty="0">
                <a:solidFill>
                  <a:schemeClr val="tx1">
                    <a:lumMod val="95000"/>
                    <a:lumOff val="5000"/>
                  </a:schemeClr>
                </a:solidFill>
                <a:latin typeface="Arial"/>
              </a:rPr>
              <a:t>USDA/FSIS Microbiology Laboratory Guidebook</a:t>
            </a:r>
          </a:p>
          <a:p>
            <a:pPr algn="ctr" defTabSz="1219170"/>
            <a:r>
              <a:rPr lang="en-US" altLang="en-US" sz="1200" dirty="0">
                <a:solidFill>
                  <a:schemeClr val="tx1">
                    <a:lumMod val="95000"/>
                    <a:lumOff val="5000"/>
                  </a:schemeClr>
                </a:solidFill>
                <a:latin typeface="Arial"/>
              </a:rPr>
              <a:t>“Isolation and Identification of </a:t>
            </a:r>
            <a:r>
              <a:rPr lang="en-US" altLang="en-US" sz="1200" i="1" dirty="0">
                <a:solidFill>
                  <a:schemeClr val="tx1">
                    <a:lumMod val="95000"/>
                    <a:lumOff val="5000"/>
                  </a:schemeClr>
                </a:solidFill>
                <a:latin typeface="Arial"/>
              </a:rPr>
              <a:t>Salmonella</a:t>
            </a:r>
            <a:r>
              <a:rPr lang="en-US" altLang="en-US" sz="1200" dirty="0">
                <a:solidFill>
                  <a:schemeClr val="tx1">
                    <a:lumMod val="95000"/>
                    <a:lumOff val="5000"/>
                  </a:schemeClr>
                </a:solidFill>
                <a:latin typeface="Arial"/>
              </a:rPr>
              <a:t> from Meat, Poultry, Pasteurized Egg, and Catfish Products and Carcass and Environmental Sponges”</a:t>
            </a:r>
            <a:endParaRPr lang="en-US" sz="1200" dirty="0">
              <a:solidFill>
                <a:schemeClr val="tx1">
                  <a:lumMod val="95000"/>
                  <a:lumOff val="5000"/>
                </a:schemeClr>
              </a:solidFill>
              <a:latin typeface="Arial"/>
            </a:endParaRPr>
          </a:p>
        </p:txBody>
      </p:sp>
      <p:sp>
        <p:nvSpPr>
          <p:cNvPr id="2" name="Rectangle 1"/>
          <p:cNvSpPr/>
          <p:nvPr/>
        </p:nvSpPr>
        <p:spPr>
          <a:xfrm>
            <a:off x="426707" y="1169400"/>
            <a:ext cx="8290586" cy="400110"/>
          </a:xfrm>
          <a:prstGeom prst="rect">
            <a:avLst/>
          </a:prstGeom>
        </p:spPr>
        <p:txBody>
          <a:bodyPr wrap="square">
            <a:spAutoFit/>
          </a:bodyPr>
          <a:lstStyle/>
          <a:p>
            <a:pPr algn="ctr">
              <a:buClr>
                <a:schemeClr val="tx2"/>
              </a:buClr>
            </a:pPr>
            <a:r>
              <a:rPr lang="en-US" altLang="en-US" sz="2000" b="1" u="sng" dirty="0">
                <a:latin typeface="Arial" panose="020B0604020202020204" pitchFamily="34" charset="0"/>
                <a:cs typeface="Arial" panose="020B0604020202020204" pitchFamily="34" charset="0"/>
              </a:rPr>
              <a:t>893 total samples collected quarterly from Winter 2014 to Fall 2016</a:t>
            </a:r>
          </a:p>
        </p:txBody>
      </p:sp>
      <p:pic>
        <p:nvPicPr>
          <p:cNvPr id="3" name="Picture 2"/>
          <p:cNvPicPr>
            <a:picLocks noChangeAspect="1"/>
          </p:cNvPicPr>
          <p:nvPr/>
        </p:nvPicPr>
        <p:blipFill>
          <a:blip r:embed="rId3"/>
          <a:stretch>
            <a:fillRect/>
          </a:stretch>
        </p:blipFill>
        <p:spPr>
          <a:xfrm>
            <a:off x="245952" y="1970210"/>
            <a:ext cx="8471341" cy="4021569"/>
          </a:xfrm>
          <a:prstGeom prst="rect">
            <a:avLst/>
          </a:prstGeom>
        </p:spPr>
      </p:pic>
    </p:spTree>
    <p:extLst>
      <p:ext uri="{BB962C8B-B14F-4D97-AF65-F5344CB8AC3E}">
        <p14:creationId xmlns:p14="http://schemas.microsoft.com/office/powerpoint/2010/main" val="342653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67"/>
            <a:ext cx="9144000" cy="1143000"/>
          </a:xfrm>
        </p:spPr>
        <p:txBody>
          <a:bodyPr anchor="ctr">
            <a:normAutofit/>
          </a:bodyPr>
          <a:lstStyle/>
          <a:p>
            <a:pPr algn="ctr"/>
            <a:r>
              <a:rPr lang="en-US" b="1" dirty="0">
                <a:latin typeface="Arial" panose="020B0604020202020204" pitchFamily="34" charset="0"/>
                <a:cs typeface="Arial" panose="020B0604020202020204" pitchFamily="34" charset="0"/>
              </a:rPr>
              <a:t>Statistical Analysis</a:t>
            </a:r>
          </a:p>
        </p:txBody>
      </p:sp>
      <p:sp>
        <p:nvSpPr>
          <p:cNvPr id="4" name="Content Placeholder 2"/>
          <p:cNvSpPr txBox="1">
            <a:spLocks/>
          </p:cNvSpPr>
          <p:nvPr/>
        </p:nvSpPr>
        <p:spPr bwMode="gray">
          <a:xfrm>
            <a:off x="183848" y="1443142"/>
            <a:ext cx="8776304" cy="3811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spcBef>
                <a:spcPct val="20000"/>
              </a:spcBef>
              <a:spcAft>
                <a:spcPct val="0"/>
              </a:spcAft>
              <a:buClr>
                <a:srgbClr val="CC6600"/>
              </a:buClr>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3366"/>
              </a:buClr>
              <a:buSzPct val="50000"/>
              <a:buFont typeface="Wingdings 2" pitchFamily="18" charset="2"/>
              <a:buChar char=""/>
              <a:defRPr sz="2800">
                <a:solidFill>
                  <a:schemeClr val="tx1"/>
                </a:solidFill>
                <a:latin typeface="+mn-lt"/>
              </a:defRPr>
            </a:lvl2pPr>
            <a:lvl3pPr marL="1143000" indent="-228600" algn="l" rtl="0" eaLnBrk="0" fontAlgn="base" hangingPunct="0">
              <a:spcBef>
                <a:spcPct val="20000"/>
              </a:spcBef>
              <a:spcAft>
                <a:spcPct val="0"/>
              </a:spcAft>
              <a:buClr>
                <a:srgbClr val="CC6600"/>
              </a:buClr>
              <a:buFont typeface="Wingdings"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003366"/>
              </a:buClr>
              <a:buSzPct val="60000"/>
              <a:buFont typeface="Wingdings 2" pitchFamily="18" charset="2"/>
              <a:buChar char=""/>
              <a:defRPr sz="2000">
                <a:solidFill>
                  <a:schemeClr val="tx1"/>
                </a:solidFill>
                <a:latin typeface="+mn-lt"/>
              </a:defRPr>
            </a:lvl4pPr>
            <a:lvl5pPr marL="2057400" indent="-228600" algn="l" rtl="0" eaLnBrk="0" fontAlgn="base" hangingPunct="0">
              <a:spcBef>
                <a:spcPct val="20000"/>
              </a:spcBef>
              <a:spcAft>
                <a:spcPct val="0"/>
              </a:spcAft>
              <a:buClr>
                <a:srgbClr val="CC6600"/>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rgbClr val="CC6600"/>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rgbClr val="CC6600"/>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rgbClr val="CC6600"/>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rgbClr val="CC6600"/>
              </a:buClr>
              <a:buFont typeface="Wingdings" pitchFamily="2" charset="2"/>
              <a:buChar char="§"/>
              <a:defRPr sz="2000">
                <a:solidFill>
                  <a:schemeClr val="tx1"/>
                </a:solidFill>
                <a:latin typeface="+mn-lt"/>
              </a:defRPr>
            </a:lvl9pPr>
          </a:lstStyle>
          <a:p>
            <a:pPr>
              <a:buClr>
                <a:schemeClr val="accent2"/>
              </a:buClr>
              <a:buFont typeface="Wingdings" panose="05000000000000000000" pitchFamily="2" charset="2"/>
              <a:buChar char="§"/>
            </a:pPr>
            <a:r>
              <a:rPr lang="en-US" altLang="en-US" sz="2400" b="1" kern="0" dirty="0">
                <a:latin typeface="Arial" panose="020B0604020202020204" pitchFamily="34" charset="0"/>
                <a:cs typeface="Arial" panose="020B0604020202020204" pitchFamily="34" charset="0"/>
              </a:rPr>
              <a:t>Independent variable (variable)</a:t>
            </a:r>
          </a:p>
          <a:p>
            <a:pPr lvl="1">
              <a:buClr>
                <a:schemeClr val="accent2"/>
              </a:buClr>
              <a:buFont typeface="Wingdings" panose="05000000000000000000" pitchFamily="2" charset="2"/>
              <a:buChar char="§"/>
            </a:pPr>
            <a:r>
              <a:rPr lang="en-US" altLang="en-US" sz="1800" b="1" kern="0" dirty="0">
                <a:latin typeface="Arial" panose="020B0604020202020204" pitchFamily="34" charset="0"/>
                <a:cs typeface="Arial" panose="020B0604020202020204" pitchFamily="34" charset="0"/>
              </a:rPr>
              <a:t>Season (S), condition (C), sample method (M), region (R), facility (F), and temperature (T)</a:t>
            </a:r>
          </a:p>
          <a:p>
            <a:pPr marL="457200" lvl="1" indent="0">
              <a:buClr>
                <a:schemeClr val="accent2"/>
              </a:buClr>
              <a:buNone/>
            </a:pPr>
            <a:endParaRPr lang="en-US" altLang="en-US" sz="1800" b="1" kern="0" dirty="0">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
            </a:pPr>
            <a:r>
              <a:rPr lang="en-US" altLang="en-US" sz="2400" b="1" kern="0" dirty="0">
                <a:latin typeface="Arial" panose="020B0604020202020204" pitchFamily="34" charset="0"/>
                <a:cs typeface="Arial" panose="020B0604020202020204" pitchFamily="34" charset="0"/>
              </a:rPr>
              <a:t>Dependent variable (response)</a:t>
            </a:r>
          </a:p>
          <a:p>
            <a:pPr lvl="1">
              <a:buClr>
                <a:schemeClr val="accent2"/>
              </a:buClr>
              <a:buFont typeface="Wingdings" panose="05000000000000000000" pitchFamily="2" charset="2"/>
              <a:buChar char="§"/>
            </a:pPr>
            <a:r>
              <a:rPr lang="en-US" altLang="en-US" sz="1800" b="1" kern="0" dirty="0">
                <a:latin typeface="Arial" panose="020B0604020202020204" pitchFamily="34" charset="0"/>
                <a:cs typeface="Arial" panose="020B0604020202020204" pitchFamily="34" charset="0"/>
              </a:rPr>
              <a:t>Prevalence of </a:t>
            </a:r>
            <a:r>
              <a:rPr lang="en-US" altLang="en-US" sz="1800" b="1" i="1" kern="0" dirty="0">
                <a:latin typeface="Arial" panose="020B0604020202020204" pitchFamily="34" charset="0"/>
                <a:cs typeface="Arial" panose="020B0604020202020204" pitchFamily="34" charset="0"/>
              </a:rPr>
              <a:t>Salmonella</a:t>
            </a:r>
          </a:p>
          <a:p>
            <a:pPr lvl="1">
              <a:buClr>
                <a:schemeClr val="accent2"/>
              </a:buClr>
              <a:buFont typeface="Wingdings" panose="05000000000000000000" pitchFamily="2" charset="2"/>
              <a:buChar char="§"/>
            </a:pPr>
            <a:endParaRPr lang="en-US" altLang="en-US" sz="1600" b="1" i="1" kern="0" dirty="0">
              <a:latin typeface="Arial" panose="020B0604020202020204" pitchFamily="34" charset="0"/>
              <a:cs typeface="Arial" panose="020B0604020202020204" pitchFamily="34" charset="0"/>
            </a:endParaRPr>
          </a:p>
          <a:p>
            <a:pPr lvl="1">
              <a:buClr>
                <a:schemeClr val="accent2"/>
              </a:buClr>
              <a:buFont typeface="Wingdings" panose="05000000000000000000" pitchFamily="2" charset="2"/>
              <a:buChar char="§"/>
            </a:pPr>
            <a:endParaRPr lang="en-US" altLang="en-US" sz="1600" b="1" i="1" kern="0" dirty="0">
              <a:latin typeface="Arial" panose="020B0604020202020204" pitchFamily="34" charset="0"/>
              <a:cs typeface="Arial" panose="020B0604020202020204" pitchFamily="34" charset="0"/>
            </a:endParaRPr>
          </a:p>
          <a:p>
            <a:pPr>
              <a:buClr>
                <a:schemeClr val="accent2"/>
              </a:buClr>
              <a:buFont typeface="Wingdings" panose="05000000000000000000" pitchFamily="2" charset="2"/>
              <a:buChar char="§"/>
            </a:pPr>
            <a:r>
              <a:rPr lang="en-US" altLang="en-US" sz="2000" b="1" i="1" kern="0" dirty="0">
                <a:latin typeface="Arial" panose="020B0604020202020204" pitchFamily="34" charset="0"/>
                <a:cs typeface="Arial" panose="020B0604020202020204" pitchFamily="34" charset="0"/>
              </a:rPr>
              <a:t>Correlation variables will deal along the way.</a:t>
            </a:r>
          </a:p>
          <a:p>
            <a:pPr lvl="1">
              <a:buClr>
                <a:schemeClr val="accent2"/>
              </a:buClr>
              <a:buFont typeface="Wingdings" panose="05000000000000000000" pitchFamily="2" charset="2"/>
              <a:buChar char="§"/>
            </a:pPr>
            <a:r>
              <a:rPr lang="en-US" altLang="en-US" sz="1600" b="1" i="1" kern="0" dirty="0">
                <a:latin typeface="Arial" panose="020B0604020202020204" pitchFamily="34" charset="0"/>
                <a:cs typeface="Arial" panose="020B0604020202020204" pitchFamily="34" charset="0"/>
              </a:rPr>
              <a:t>Remove variables</a:t>
            </a:r>
          </a:p>
          <a:p>
            <a:pPr lvl="1">
              <a:buClr>
                <a:schemeClr val="accent2"/>
              </a:buClr>
              <a:buFont typeface="Wingdings" panose="05000000000000000000" pitchFamily="2" charset="2"/>
              <a:buChar char="§"/>
            </a:pPr>
            <a:r>
              <a:rPr lang="en-US" altLang="en-US" sz="1600" b="1" i="1" kern="0" dirty="0">
                <a:latin typeface="Arial" panose="020B0604020202020204" pitchFamily="34" charset="0"/>
                <a:cs typeface="Arial" panose="020B0604020202020204" pitchFamily="34" charset="0"/>
              </a:rPr>
              <a:t>Principle component</a:t>
            </a:r>
          </a:p>
          <a:p>
            <a:pPr lvl="1">
              <a:buClr>
                <a:schemeClr val="accent2"/>
              </a:buClr>
              <a:buFont typeface="Wingdings" panose="05000000000000000000" pitchFamily="2" charset="2"/>
              <a:buChar char="Ø"/>
            </a:pPr>
            <a:endParaRPr lang="en-US" altLang="en-US" sz="1600" b="1" i="1" kern="0" dirty="0">
              <a:latin typeface="Arial" panose="020B0604020202020204" pitchFamily="34" charset="0"/>
              <a:cs typeface="Arial" panose="020B0604020202020204" pitchFamily="34" charset="0"/>
            </a:endParaRPr>
          </a:p>
        </p:txBody>
      </p:sp>
      <p:sp>
        <p:nvSpPr>
          <p:cNvPr id="8" name="Rectangle 7"/>
          <p:cNvSpPr/>
          <p:nvPr/>
        </p:nvSpPr>
        <p:spPr>
          <a:xfrm>
            <a:off x="1930895" y="6580888"/>
            <a:ext cx="2116285" cy="256545"/>
          </a:xfrm>
          <a:prstGeom prst="rect">
            <a:avLst/>
          </a:prstGeom>
        </p:spPr>
        <p:txBody>
          <a:bodyPr wrap="none">
            <a:spAutoFit/>
          </a:bodyPr>
          <a:lstStyle/>
          <a:p>
            <a:r>
              <a:rPr lang="en-US" sz="1067" dirty="0"/>
              <a:t>http://</a:t>
            </a:r>
            <a:r>
              <a:rPr lang="en-US" sz="1067" dirty="0">
                <a:latin typeface="Arial" panose="020B0604020202020204" pitchFamily="34" charset="0"/>
                <a:cs typeface="Arial" panose="020B0604020202020204" pitchFamily="34" charset="0"/>
              </a:rPr>
              <a:t>www.sas.com/en_us.html</a:t>
            </a:r>
          </a:p>
        </p:txBody>
      </p:sp>
      <p:pic>
        <p:nvPicPr>
          <p:cNvPr id="9" name="Picture 8"/>
          <p:cNvPicPr>
            <a:picLocks noChangeAspect="1"/>
          </p:cNvPicPr>
          <p:nvPr/>
        </p:nvPicPr>
        <p:blipFill rotWithShape="1">
          <a:blip r:embed="rId3"/>
          <a:srcRect l="7759" t="10487" r="74906" b="81168"/>
          <a:stretch/>
        </p:blipFill>
        <p:spPr>
          <a:xfrm>
            <a:off x="1116479" y="5613864"/>
            <a:ext cx="3648939" cy="987617"/>
          </a:xfrm>
          <a:prstGeom prst="rect">
            <a:avLst/>
          </a:prstGeom>
        </p:spPr>
      </p:pic>
      <p:pic>
        <p:nvPicPr>
          <p:cNvPr id="5" name="Picture 4">
            <a:extLst>
              <a:ext uri="{FF2B5EF4-FFF2-40B4-BE49-F238E27FC236}">
                <a16:creationId xmlns:a16="http://schemas.microsoft.com/office/drawing/2014/main" id="{7CA2C19A-43BD-4944-9BED-7E22C80E40FF}"/>
              </a:ext>
            </a:extLst>
          </p:cNvPr>
          <p:cNvPicPr>
            <a:picLocks noChangeAspect="1"/>
          </p:cNvPicPr>
          <p:nvPr/>
        </p:nvPicPr>
        <p:blipFill>
          <a:blip r:embed="rId4"/>
          <a:stretch>
            <a:fillRect/>
          </a:stretch>
        </p:blipFill>
        <p:spPr>
          <a:xfrm>
            <a:off x="5376295" y="5534563"/>
            <a:ext cx="1510680" cy="1066918"/>
          </a:xfrm>
          <a:prstGeom prst="rect">
            <a:avLst/>
          </a:prstGeom>
        </p:spPr>
      </p:pic>
      <p:sp>
        <p:nvSpPr>
          <p:cNvPr id="10" name="Rectangle 9">
            <a:extLst>
              <a:ext uri="{FF2B5EF4-FFF2-40B4-BE49-F238E27FC236}">
                <a16:creationId xmlns:a16="http://schemas.microsoft.com/office/drawing/2014/main" id="{31A36F27-B1F3-45BD-AF3F-13DA6DAA01C7}"/>
              </a:ext>
            </a:extLst>
          </p:cNvPr>
          <p:cNvSpPr/>
          <p:nvPr/>
        </p:nvSpPr>
        <p:spPr>
          <a:xfrm>
            <a:off x="5533327" y="6580887"/>
            <a:ext cx="1704313" cy="256545"/>
          </a:xfrm>
          <a:prstGeom prst="rect">
            <a:avLst/>
          </a:prstGeom>
        </p:spPr>
        <p:txBody>
          <a:bodyPr wrap="none">
            <a:spAutoFit/>
          </a:bodyPr>
          <a:lstStyle/>
          <a:p>
            <a:pPr algn="ctr"/>
            <a:r>
              <a:rPr lang="en-US" sz="1067" dirty="0">
                <a:latin typeface="Arial" panose="020B0604020202020204" pitchFamily="34" charset="0"/>
                <a:cs typeface="Arial" panose="020B0604020202020204" pitchFamily="34" charset="0"/>
              </a:rPr>
              <a:t>https://www.r-project.org/</a:t>
            </a:r>
          </a:p>
        </p:txBody>
      </p:sp>
    </p:spTree>
    <p:extLst>
      <p:ext uri="{BB962C8B-B14F-4D97-AF65-F5344CB8AC3E}">
        <p14:creationId xmlns:p14="http://schemas.microsoft.com/office/powerpoint/2010/main" val="3364700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67"/>
            <a:ext cx="9144000" cy="1143000"/>
          </a:xfrm>
        </p:spPr>
        <p:txBody>
          <a:bodyPr anchor="ctr">
            <a:normAutofit/>
          </a:bodyPr>
          <a:lstStyle/>
          <a:p>
            <a:pPr algn="ctr"/>
            <a:r>
              <a:rPr lang="en-US" b="1" dirty="0">
                <a:latin typeface="Arial" panose="020B0604020202020204" pitchFamily="34" charset="0"/>
                <a:cs typeface="Arial" panose="020B0604020202020204" pitchFamily="34" charset="0"/>
              </a:rPr>
              <a:t>Statistical Analysis</a:t>
            </a:r>
          </a:p>
        </p:txBody>
      </p:sp>
      <p:sp>
        <p:nvSpPr>
          <p:cNvPr id="8" name="Rectangle 7"/>
          <p:cNvSpPr/>
          <p:nvPr/>
        </p:nvSpPr>
        <p:spPr>
          <a:xfrm>
            <a:off x="1930895" y="6580888"/>
            <a:ext cx="2079415" cy="256545"/>
          </a:xfrm>
          <a:prstGeom prst="rect">
            <a:avLst/>
          </a:prstGeom>
        </p:spPr>
        <p:txBody>
          <a:bodyPr wrap="none">
            <a:spAutoFit/>
          </a:bodyPr>
          <a:lstStyle/>
          <a:p>
            <a:r>
              <a:rPr lang="en-US" sz="1067" dirty="0">
                <a:latin typeface="Arial" panose="020B0604020202020204" pitchFamily="34" charset="0"/>
                <a:cs typeface="Arial" panose="020B0604020202020204" pitchFamily="34" charset="0"/>
              </a:rPr>
              <a:t>http://www.sas.com/en_us.html</a:t>
            </a:r>
          </a:p>
        </p:txBody>
      </p:sp>
      <p:pic>
        <p:nvPicPr>
          <p:cNvPr id="9" name="Picture 8"/>
          <p:cNvPicPr>
            <a:picLocks noChangeAspect="1"/>
          </p:cNvPicPr>
          <p:nvPr/>
        </p:nvPicPr>
        <p:blipFill rotWithShape="1">
          <a:blip r:embed="rId3"/>
          <a:srcRect l="7759" t="10487" r="74906" b="81168"/>
          <a:stretch/>
        </p:blipFill>
        <p:spPr>
          <a:xfrm>
            <a:off x="1116479" y="5613864"/>
            <a:ext cx="3648939" cy="987617"/>
          </a:xfrm>
          <a:prstGeom prst="rect">
            <a:avLst/>
          </a:prstGeom>
        </p:spPr>
      </p:pic>
      <p:pic>
        <p:nvPicPr>
          <p:cNvPr id="5" name="Picture 4">
            <a:extLst>
              <a:ext uri="{FF2B5EF4-FFF2-40B4-BE49-F238E27FC236}">
                <a16:creationId xmlns:a16="http://schemas.microsoft.com/office/drawing/2014/main" id="{7CA2C19A-43BD-4944-9BED-7E22C80E40FF}"/>
              </a:ext>
            </a:extLst>
          </p:cNvPr>
          <p:cNvPicPr>
            <a:picLocks noChangeAspect="1"/>
          </p:cNvPicPr>
          <p:nvPr/>
        </p:nvPicPr>
        <p:blipFill>
          <a:blip r:embed="rId4"/>
          <a:stretch>
            <a:fillRect/>
          </a:stretch>
        </p:blipFill>
        <p:spPr>
          <a:xfrm>
            <a:off x="5376295" y="5534563"/>
            <a:ext cx="1510680" cy="1066918"/>
          </a:xfrm>
          <a:prstGeom prst="rect">
            <a:avLst/>
          </a:prstGeom>
        </p:spPr>
      </p:pic>
      <p:sp>
        <p:nvSpPr>
          <p:cNvPr id="10" name="Rectangle 9">
            <a:extLst>
              <a:ext uri="{FF2B5EF4-FFF2-40B4-BE49-F238E27FC236}">
                <a16:creationId xmlns:a16="http://schemas.microsoft.com/office/drawing/2014/main" id="{31A36F27-B1F3-45BD-AF3F-13DA6DAA01C7}"/>
              </a:ext>
            </a:extLst>
          </p:cNvPr>
          <p:cNvSpPr/>
          <p:nvPr/>
        </p:nvSpPr>
        <p:spPr>
          <a:xfrm>
            <a:off x="5431975" y="6580888"/>
            <a:ext cx="1704313" cy="256545"/>
          </a:xfrm>
          <a:prstGeom prst="rect">
            <a:avLst/>
          </a:prstGeom>
        </p:spPr>
        <p:txBody>
          <a:bodyPr wrap="none">
            <a:spAutoFit/>
          </a:bodyPr>
          <a:lstStyle/>
          <a:p>
            <a:pPr algn="ctr"/>
            <a:r>
              <a:rPr lang="en-US" sz="1067" dirty="0">
                <a:latin typeface="Arial" panose="020B0604020202020204" pitchFamily="34" charset="0"/>
                <a:cs typeface="Arial" panose="020B0604020202020204" pitchFamily="34" charset="0"/>
              </a:rPr>
              <a:t>https://www.r-project.org/</a:t>
            </a:r>
          </a:p>
        </p:txBody>
      </p:sp>
      <p:sp>
        <p:nvSpPr>
          <p:cNvPr id="12" name="Content Placeholder 2">
            <a:extLst>
              <a:ext uri="{FF2B5EF4-FFF2-40B4-BE49-F238E27FC236}">
                <a16:creationId xmlns:a16="http://schemas.microsoft.com/office/drawing/2014/main" id="{1AACFAE4-8E7D-47EC-AE06-FBFFA3F897F0}"/>
              </a:ext>
            </a:extLst>
          </p:cNvPr>
          <p:cNvSpPr>
            <a:spLocks noGrp="1"/>
          </p:cNvSpPr>
          <p:nvPr>
            <p:ph idx="1"/>
          </p:nvPr>
        </p:nvSpPr>
        <p:spPr>
          <a:xfrm>
            <a:off x="822068" y="1417920"/>
            <a:ext cx="7886700" cy="4351338"/>
          </a:xfrm>
        </p:spPr>
        <p:txBody>
          <a:bodyPr>
            <a:normAutofit lnSpcReduction="10000"/>
          </a:bodyPr>
          <a:lstStyle/>
          <a:p>
            <a:pPr>
              <a:buFont typeface="Wingdings" panose="05000000000000000000" pitchFamily="2" charset="2"/>
              <a:buChar char="v"/>
            </a:pPr>
            <a:r>
              <a:rPr lang="en-US" sz="2400" b="1" dirty="0">
                <a:latin typeface="Arial" panose="020B0604020202020204" pitchFamily="34" charset="0"/>
                <a:cs typeface="Arial" panose="020B0604020202020204" pitchFamily="34" charset="0"/>
              </a:rPr>
              <a:t>Logistic Regression</a:t>
            </a:r>
            <a:endParaRPr lang="en-US" sz="1800" b="1" dirty="0">
              <a:latin typeface="Arial" panose="020B0604020202020204" pitchFamily="34" charset="0"/>
              <a:cs typeface="Arial" panose="020B0604020202020204" pitchFamily="34" charset="0"/>
            </a:endParaRPr>
          </a:p>
          <a:p>
            <a:pPr lvl="1">
              <a:buFont typeface="Wingdings" panose="05000000000000000000" pitchFamily="2" charset="2"/>
              <a:buChar char="v"/>
            </a:pPr>
            <a:r>
              <a:rPr lang="en-US" sz="1800" b="1" dirty="0">
                <a:latin typeface="Arial" panose="020B0604020202020204" pitchFamily="34" charset="0"/>
                <a:cs typeface="Arial" panose="020B0604020202020204" pitchFamily="34" charset="0"/>
              </a:rPr>
              <a:t>Logistic Regression treating Region as random variables, then predict.</a:t>
            </a:r>
          </a:p>
          <a:p>
            <a:pPr lvl="1">
              <a:buFont typeface="Wingdings" panose="05000000000000000000" pitchFamily="2" charset="2"/>
              <a:buChar char="v"/>
            </a:pPr>
            <a:r>
              <a:rPr lang="en-US" sz="1800" b="1" dirty="0">
                <a:latin typeface="Arial" panose="020B0604020202020204" pitchFamily="34" charset="0"/>
                <a:cs typeface="Arial" panose="020B0604020202020204" pitchFamily="34" charset="0"/>
              </a:rPr>
              <a:t>Using pairwise comparison to compare the effect within each categorical levels. </a:t>
            </a:r>
          </a:p>
          <a:p>
            <a:pPr lvl="1">
              <a:buFont typeface="Wingdings" panose="05000000000000000000" pitchFamily="2" charset="2"/>
              <a:buChar char="v"/>
            </a:pPr>
            <a:endParaRPr lang="en-US" sz="1800" b="1" dirty="0">
              <a:latin typeface="Arial" panose="020B0604020202020204" pitchFamily="34" charset="0"/>
              <a:cs typeface="Arial" panose="020B0604020202020204" pitchFamily="34" charset="0"/>
            </a:endParaRPr>
          </a:p>
          <a:p>
            <a:pPr marL="0" indent="0">
              <a:buNone/>
            </a:pPr>
            <a:endParaRPr lang="en-US" sz="2400" b="1" dirty="0">
              <a:latin typeface="Arial" panose="020B0604020202020204" pitchFamily="34" charset="0"/>
              <a:cs typeface="Arial" panose="020B0604020202020204" pitchFamily="34" charset="0"/>
            </a:endParaRPr>
          </a:p>
          <a:p>
            <a:pPr>
              <a:buFont typeface="Wingdings" panose="05000000000000000000" pitchFamily="2" charset="2"/>
              <a:buChar char="v"/>
            </a:pPr>
            <a:r>
              <a:rPr lang="en-US" sz="2400" b="1" dirty="0">
                <a:latin typeface="Arial" panose="020B0604020202020204" pitchFamily="34" charset="0"/>
                <a:cs typeface="Arial" panose="020B0604020202020204" pitchFamily="34" charset="0"/>
              </a:rPr>
              <a:t>Random Forest</a:t>
            </a:r>
          </a:p>
          <a:p>
            <a:pPr lvl="1">
              <a:buFont typeface="Wingdings" panose="05000000000000000000" pitchFamily="2" charset="2"/>
              <a:buChar char="v"/>
            </a:pPr>
            <a:r>
              <a:rPr lang="en-US" sz="2000" b="1" dirty="0">
                <a:latin typeface="Arial" panose="020B0604020202020204" pitchFamily="34" charset="0"/>
                <a:cs typeface="Arial" panose="020B0604020202020204" pitchFamily="34" charset="0"/>
              </a:rPr>
              <a:t>Using random forest method to find out the most important parameter and predict.</a:t>
            </a:r>
          </a:p>
          <a:p>
            <a:pPr>
              <a:buFont typeface="Wingdings" panose="05000000000000000000" pitchFamily="2" charset="2"/>
              <a:buChar char="v"/>
            </a:pPr>
            <a:r>
              <a:rPr lang="en-US" sz="2400" b="1" dirty="0">
                <a:latin typeface="Arial" panose="020B0604020202020204" pitchFamily="34" charset="0"/>
                <a:cs typeface="Arial" panose="020B0604020202020204" pitchFamily="34" charset="0"/>
              </a:rPr>
              <a:t>MCMC</a:t>
            </a:r>
          </a:p>
          <a:p>
            <a:pPr lvl="1">
              <a:buFont typeface="Wingdings" panose="05000000000000000000" pitchFamily="2" charset="2"/>
              <a:buChar char="v"/>
            </a:pPr>
            <a:r>
              <a:rPr lang="en-US" sz="2000" b="1" dirty="0">
                <a:latin typeface="Arial" panose="020B0604020202020204" pitchFamily="34" charset="0"/>
                <a:cs typeface="Arial" panose="020B0604020202020204" pitchFamily="34" charset="0"/>
              </a:rPr>
              <a:t>Using MCMC method to get the posteriors parameter for the model, then predict.   </a:t>
            </a:r>
          </a:p>
        </p:txBody>
      </p:sp>
      <p:pic>
        <p:nvPicPr>
          <p:cNvPr id="7" name="Picture 6">
            <a:extLst>
              <a:ext uri="{FF2B5EF4-FFF2-40B4-BE49-F238E27FC236}">
                <a16:creationId xmlns:a16="http://schemas.microsoft.com/office/drawing/2014/main" id="{CEA30F6D-0C1A-4680-BE0E-7B2EE2B83D28}"/>
              </a:ext>
            </a:extLst>
          </p:cNvPr>
          <p:cNvPicPr>
            <a:picLocks noChangeAspect="1"/>
          </p:cNvPicPr>
          <p:nvPr/>
        </p:nvPicPr>
        <p:blipFill rotWithShape="1">
          <a:blip r:embed="rId5"/>
          <a:srcRect l="5712" t="6643" b="-1"/>
          <a:stretch/>
        </p:blipFill>
        <p:spPr>
          <a:xfrm>
            <a:off x="944041" y="2904356"/>
            <a:ext cx="7642754" cy="524644"/>
          </a:xfrm>
          <a:prstGeom prst="rect">
            <a:avLst/>
          </a:prstGeom>
        </p:spPr>
      </p:pic>
    </p:spTree>
    <p:extLst>
      <p:ext uri="{BB962C8B-B14F-4D97-AF65-F5344CB8AC3E}">
        <p14:creationId xmlns:p14="http://schemas.microsoft.com/office/powerpoint/2010/main" val="8170194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3204</Words>
  <Application>Microsoft Office PowerPoint</Application>
  <PresentationFormat>On-screen Show (4:3)</PresentationFormat>
  <Paragraphs>370</Paragraphs>
  <Slides>34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Times New Roman</vt:lpstr>
      <vt:lpstr>Wingdings</vt:lpstr>
      <vt:lpstr>Wingdings 2</vt:lpstr>
      <vt:lpstr>Office Theme</vt:lpstr>
      <vt:lpstr> An Environmental Surveillance Study of Salmonella in a Multi-Species Animal Facility</vt:lpstr>
      <vt:lpstr>PowerPoint Presentation</vt:lpstr>
      <vt:lpstr>Veterinary Teaching Hospital Outbreaks</vt:lpstr>
      <vt:lpstr>PowerPoint Presentation</vt:lpstr>
      <vt:lpstr>PowerPoint Presentation</vt:lpstr>
      <vt:lpstr>PowerPoint Presentation</vt:lpstr>
      <vt:lpstr>PowerPoint Presentation</vt:lpstr>
      <vt:lpstr>Statistical Analysis</vt:lpstr>
      <vt:lpstr>Statistical Analysis</vt:lpstr>
      <vt:lpstr>PowerPoint Presentation</vt:lpstr>
      <vt:lpstr>PowerPoint Presentation</vt:lpstr>
      <vt:lpstr>PowerPoint Presentation</vt:lpstr>
      <vt:lpstr>PowerPoint Presentation</vt:lpstr>
      <vt:lpstr>PowerPoint Presentation</vt:lpstr>
      <vt:lpstr>Accuracy – Sensitivity – Specificity</vt:lpstr>
      <vt:lpstr>Based on Random Forest</vt:lpstr>
      <vt:lpstr>PowerPoint Presentation</vt:lpstr>
      <vt:lpstr>PowerPoint Presentation</vt:lpstr>
      <vt:lpstr>PowerPoint Presentation</vt:lpstr>
      <vt:lpstr>PowerPoint Presentation</vt:lpstr>
      <vt:lpstr>PowerPoint Presentation</vt:lpstr>
      <vt:lpstr>PowerPoint Presentation</vt:lpstr>
      <vt:lpstr>Dataset Example</vt:lpstr>
      <vt:lpstr>PowerPoint Presentation</vt:lpstr>
      <vt:lpstr>PowerPoint Presentation</vt:lpstr>
      <vt:lpstr>Veterinary Teaching Hospital Outbreaks</vt:lpstr>
      <vt:lpstr>Veterinary Teaching Hospital Outbreaks</vt:lpstr>
      <vt:lpstr>Environmental Surveillance Studies</vt:lpstr>
      <vt:lpstr>PowerPoint Presentation</vt:lpstr>
      <vt:lpstr>Salmonella Infections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 Environmental Surveillance Study of Salmonella in a Multi-Species Animal Facility</dc:title>
  <dc:creator>Steven Kitchens</dc:creator>
  <cp:lastModifiedBy>Rachel Wang</cp:lastModifiedBy>
  <cp:revision>8</cp:revision>
  <dcterms:created xsi:type="dcterms:W3CDTF">2018-11-25T03:39:42Z</dcterms:created>
  <dcterms:modified xsi:type="dcterms:W3CDTF">2018-11-28T16:31:00Z</dcterms:modified>
</cp:coreProperties>
</file>